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Euphemi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Euphemi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Euphemi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Euphemi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Euphemi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Euphemi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Euphemi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Euphemi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Euphemi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56" d="100"/>
          <a:sy n="56" d="100"/>
        </p:scale>
        <p:origin x="-96" y="-32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230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1A304E-83C5-4C0F-A226-68F3D4690099}" type="datetimeFigureOut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5500DDC-7EE5-467B-8320-E98D8E83B27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2200336-11DE-49EC-AC04-76B0A811B349}" type="datetimeFigureOut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97B40B-A2DA-4F9B-99E3-C644A1EB8E8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139D2-FFC2-44B1-9B40-38D8D9F42876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77850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0E385E-6353-4280-88B1-FC85DCA74DB3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632BF-E473-4F17-B8A4-2B5C0BAFD5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/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2171F-E530-40A9-B4F7-477A29E0456C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7C2C7-57F5-45CC-BBD5-8D608EF045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6F40D-2CA1-40E5-9A34-484AE76E6B1A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62870-F784-4EF3-95CA-E137AAA20B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>
            <a:grpSpLocks/>
          </p:cNvGrpSpPr>
          <p:nvPr/>
        </p:nvGrpSpPr>
        <p:grpSpPr bwMode="auto">
          <a:xfrm rot="5400000">
            <a:off x="6513513" y="3228975"/>
            <a:ext cx="5634038" cy="84137"/>
            <a:chOff x="1073150" y="1219201"/>
            <a:chExt cx="10058400" cy="63125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 rot="10800000">
              <a:off x="1073151" y="1215628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10800000">
              <a:off x="1073151" y="1278754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A5EF6A-F776-4A6A-9FA1-0AB93989B198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47316-4B9E-4861-A1C4-D9D5F560C8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7A81A-AD88-4072-894D-FB3348B7C123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5A3A0-D054-484D-B448-477FE5D02F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9"/>
          <p:cNvGrpSpPr>
            <a:grpSpLocks/>
          </p:cNvGrpSpPr>
          <p:nvPr/>
        </p:nvGrpSpPr>
        <p:grpSpPr bwMode="auto">
          <a:xfrm rot="10800000">
            <a:off x="0" y="5645150"/>
            <a:ext cx="12192000" cy="63500"/>
            <a:chOff x="507492" y="1501519"/>
            <a:chExt cx="8129016" cy="63125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510667" y="1564644"/>
              <a:ext cx="8129017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510667" y="1501519"/>
              <a:ext cx="8129017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15"/>
          <p:cNvGrpSpPr>
            <a:grpSpLocks/>
          </p:cNvGrpSpPr>
          <p:nvPr/>
        </p:nvGrpSpPr>
        <p:grpSpPr bwMode="auto">
          <a:xfrm>
            <a:off x="0" y="1143000"/>
            <a:ext cx="12192000" cy="63500"/>
            <a:chOff x="507492" y="1501519"/>
            <a:chExt cx="8129016" cy="63125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Прямоугольник 11"/>
          <p:cNvSpPr/>
          <p:nvPr/>
        </p:nvSpPr>
        <p:spPr>
          <a:xfrm>
            <a:off x="0" y="577850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5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latin typeface="Arial"/>
                <a:cs typeface="Arial"/>
              </a:rPr>
              <a:t>ПРИМЕЧАНИЕ.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i="1" dirty="0">
                <a:latin typeface="Arial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0" y="2514600"/>
            <a:ext cx="12192000" cy="3194050"/>
            <a:chOff x="647402" y="2514600"/>
            <a:chExt cx="10838688" cy="3194035"/>
          </a:xfrm>
        </p:grpSpPr>
        <p:grpSp>
          <p:nvGrpSpPr>
            <p:cNvPr id="5" name="Группа 10"/>
            <p:cNvGrpSpPr>
              <a:grpSpLocks/>
            </p:cNvGrpSpPr>
            <p:nvPr/>
          </p:nvGrpSpPr>
          <p:grpSpPr bwMode="auto"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507492" y="1565019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Прямоугольник 5"/>
            <p:cNvSpPr/>
            <p:nvPr/>
          </p:nvSpPr>
          <p:spPr>
            <a:xfrm>
              <a:off x="647402" y="2641599"/>
              <a:ext cx="10838688" cy="29400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grpSp>
          <p:nvGrpSpPr>
            <p:cNvPr id="7" name="Группа 15"/>
            <p:cNvGrpSpPr>
              <a:grpSpLocks/>
            </p:cNvGrpSpPr>
            <p:nvPr/>
          </p:nvGrpSpPr>
          <p:grpSpPr bwMode="auto"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510667" y="1565019"/>
                <a:ext cx="8129017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510667" y="1501519"/>
                <a:ext cx="8129017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FBC18C-9BC2-460D-9EA6-E9743C4F2388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4F540-E6D0-45F5-A5CC-A0C2B73D00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751A8-6285-4BB5-8955-BCD9DAC4A2E2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D5A2A-F43B-42CF-BF53-AFB95DC91D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065C0-DEA3-4596-9821-5F8EA4F5A795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1AEF5-7A58-47A7-BB0E-46FA8D9F6B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B255C-8097-4390-AAB1-A3508B0EAD90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7D68C-BA01-43C7-9C0B-46E89BDE5D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E75FFB-386B-4EB1-8D96-4D1E1EB632EB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BB3CE-ADB7-4C05-A27E-12832CDFE9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85708-0D5F-45B3-BF15-98637DE46137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6A641-7FD7-4901-9A8D-DB63CE24C1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104900" y="76200"/>
            <a:ext cx="9980613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  <a:p>
            <a:pPr lvl="5"/>
            <a:r>
              <a:rPr lang="ru-RU" dirty="0" smtClean="0"/>
              <a:t>Шестой уровень</a:t>
            </a:r>
          </a:p>
          <a:p>
            <a:pPr lvl="6"/>
            <a:r>
              <a:rPr lang="ru-RU" dirty="0" smtClean="0"/>
              <a:t>Седьмой уровень</a:t>
            </a:r>
          </a:p>
          <a:p>
            <a:pPr lvl="7"/>
            <a:r>
              <a:rPr lang="ru-RU" dirty="0" smtClean="0"/>
              <a:t>Восьмой уровень</a:t>
            </a:r>
          </a:p>
          <a:p>
            <a:pPr lvl="8"/>
            <a:r>
              <a:rPr lang="ru-RU" dirty="0" smtClean="0"/>
              <a:t>Девятый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04900" y="6356350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6DE9A5-5567-4978-B432-7151D497DAFF}" type="datetime1">
              <a:rPr lang="ru-RU"/>
              <a:pPr>
                <a:defRPr/>
              </a:pPr>
              <a:t>09.07.2015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933700" y="6356350"/>
            <a:ext cx="6324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56713" y="6356350"/>
            <a:ext cx="1828800" cy="365125"/>
          </a:xfrm>
          <a:prstGeom prst="rect">
            <a:avLst/>
          </a:prstGeom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D8F88"/>
                </a:solidFill>
              </a:defRPr>
            </a:lvl1pPr>
          </a:lstStyle>
          <a:p>
            <a:fld id="{03B7CDCD-AF30-4566-BB27-22E3CDC4E9B7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31" name="Группа 14"/>
          <p:cNvGrpSpPr>
            <a:grpSpLocks/>
          </p:cNvGrpSpPr>
          <p:nvPr/>
        </p:nvGrpSpPr>
        <p:grpSpPr bwMode="auto">
          <a:xfrm>
            <a:off x="1103313" y="1219200"/>
            <a:ext cx="9985375" cy="84138"/>
            <a:chOff x="1073150" y="1219201"/>
            <a:chExt cx="10058400" cy="63125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0" r:id="rId2"/>
    <p:sldLayoutId id="2147483708" r:id="rId3"/>
    <p:sldLayoutId id="2147483709" r:id="rId4"/>
    <p:sldLayoutId id="2147483701" r:id="rId5"/>
    <p:sldLayoutId id="2147483702" r:id="rId6"/>
    <p:sldLayoutId id="2147483703" r:id="rId7"/>
    <p:sldLayoutId id="2147483710" r:id="rId8"/>
    <p:sldLayoutId id="2147483704" r:id="rId9"/>
    <p:sldLayoutId id="2147483705" r:id="rId10"/>
    <p:sldLayoutId id="2147483706" r:id="rId11"/>
    <p:sldLayoutId id="2147483711" r:id="rId12"/>
  </p:sldLayoutIdLst>
  <p:transition spd="med"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 panose="02020602070100000000" pitchFamily="18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104900" y="2292350"/>
            <a:ext cx="5734050" cy="2219325"/>
          </a:xfrm>
        </p:spPr>
        <p:txBody>
          <a:bodyPr rtlCol="0"/>
          <a:lstStyle/>
          <a:p>
            <a:pPr eaLnBrk="1" fontAlgn="auto" hangingPunct="1">
              <a:spcBef>
                <a:spcPts val="1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514843"/>
                </a:solidFill>
              </a:rPr>
              <a:t>Проблеми</a:t>
            </a:r>
            <a:r>
              <a:rPr lang="ru-RU" dirty="0" smtClean="0">
                <a:solidFill>
                  <a:srgbClr val="514843"/>
                </a:solidFill>
              </a:rPr>
              <a:t> </a:t>
            </a:r>
            <a:r>
              <a:rPr lang="ru-RU" dirty="0" err="1" smtClean="0">
                <a:solidFill>
                  <a:srgbClr val="514843"/>
                </a:solidFill>
              </a:rPr>
              <a:t>трансформації</a:t>
            </a:r>
            <a:r>
              <a:rPr lang="ru-RU" dirty="0" smtClean="0">
                <a:solidFill>
                  <a:srgbClr val="514843"/>
                </a:solidFill>
              </a:rPr>
              <a:t> </a:t>
            </a:r>
            <a:r>
              <a:rPr lang="ru-RU" dirty="0" err="1" smtClean="0">
                <a:solidFill>
                  <a:srgbClr val="514843"/>
                </a:solidFill>
              </a:rPr>
              <a:t>університетів</a:t>
            </a:r>
            <a:endParaRPr lang="ru-RU" dirty="0">
              <a:solidFill>
                <a:srgbClr val="514843"/>
              </a:solidFill>
            </a:endParaRPr>
          </a:p>
        </p:txBody>
      </p:sp>
      <p:sp>
        <p:nvSpPr>
          <p:cNvPr id="9219" name="Подзаголовок 6"/>
          <p:cNvSpPr>
            <a:spLocks noGrp="1"/>
          </p:cNvSpPr>
          <p:nvPr>
            <p:ph type="subTitle" idx="1"/>
          </p:nvPr>
        </p:nvSpPr>
        <p:spPr bwMode="auto">
          <a:xfrm>
            <a:off x="1104900" y="4511675"/>
            <a:ext cx="5734050" cy="9556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Доповідач: д.т.н., доц., доц. каф. документознавства та інформаційної діяльності в економічних системах Гаркуша Сергій Володимирович</a:t>
            </a:r>
          </a:p>
        </p:txBody>
      </p:sp>
      <p:pic>
        <p:nvPicPr>
          <p:cNvPr id="4" name="Рисунок 3" descr="Открытая книга на столе на фоне расплывчатого изображения книжных полок.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981825" y="1311275"/>
            <a:ext cx="5210175" cy="4208463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Сучасні інструменти інноваційної політики у відношенні до українських ВНЗ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71663" y="1479550"/>
            <a:ext cx="8445500" cy="460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ru-RU" sz="2000" b="1" dirty="0">
                <a:solidFill>
                  <a:schemeClr val="tx1"/>
                </a:solidFill>
              </a:rPr>
              <a:t>Вплив держави</a:t>
            </a:r>
            <a:endParaRPr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04900" y="2246313"/>
            <a:ext cx="2735263" cy="2419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dirty="0" err="1">
                <a:solidFill>
                  <a:schemeClr val="tx1"/>
                </a:solidFill>
              </a:rPr>
              <a:t>Механізми</a:t>
            </a:r>
            <a:r>
              <a:rPr lang="ru-RU" altLang="ru-RU" sz="2000" b="1" dirty="0">
                <a:solidFill>
                  <a:schemeClr val="tx1"/>
                </a:solidFill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</a:rPr>
              <a:t>взаємодії</a:t>
            </a:r>
            <a:r>
              <a:rPr lang="ru-RU" altLang="ru-RU" sz="2000" b="1" dirty="0">
                <a:solidFill>
                  <a:schemeClr val="tx1"/>
                </a:solidFill>
              </a:rPr>
              <a:t> крупного </a:t>
            </a:r>
            <a:r>
              <a:rPr lang="ru-RU" altLang="ru-RU" sz="2000" b="1" dirty="0" err="1">
                <a:solidFill>
                  <a:schemeClr val="tx1"/>
                </a:solidFill>
              </a:rPr>
              <a:t>бізнесу</a:t>
            </a:r>
            <a:r>
              <a:rPr lang="ru-RU" altLang="ru-RU" sz="2000" b="1" dirty="0">
                <a:solidFill>
                  <a:schemeClr val="tx1"/>
                </a:solidFill>
              </a:rPr>
              <a:t> та ВНЗ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dirty="0">
                <a:solidFill>
                  <a:schemeClr val="tx1"/>
                </a:solidFill>
              </a:rPr>
              <a:t>(</a:t>
            </a:r>
            <a:r>
              <a:rPr lang="ru-RU" altLang="ru-RU" sz="2000" i="1" dirty="0" err="1">
                <a:solidFill>
                  <a:schemeClr val="tx1"/>
                </a:solidFill>
              </a:rPr>
              <a:t>стимулювання</a:t>
            </a:r>
            <a:r>
              <a:rPr lang="ru-RU" altLang="ru-RU" sz="2000" i="1" dirty="0">
                <a:solidFill>
                  <a:schemeClr val="tx1"/>
                </a:solidFill>
              </a:rPr>
              <a:t> </a:t>
            </a:r>
            <a:r>
              <a:rPr lang="ru-RU" altLang="ru-RU" sz="2000" i="1" dirty="0" err="1">
                <a:solidFill>
                  <a:schemeClr val="tx1"/>
                </a:solidFill>
              </a:rPr>
              <a:t>бізнесу</a:t>
            </a:r>
            <a:r>
              <a:rPr lang="ru-RU" altLang="ru-RU" sz="2000" i="1" dirty="0">
                <a:solidFill>
                  <a:schemeClr val="tx1"/>
                </a:solidFill>
              </a:rPr>
              <a:t> до </a:t>
            </a:r>
            <a:r>
              <a:rPr lang="ru-RU" altLang="ru-RU" sz="2000" i="1" dirty="0" err="1">
                <a:solidFill>
                  <a:schemeClr val="tx1"/>
                </a:solidFill>
              </a:rPr>
              <a:t>інновацій</a:t>
            </a:r>
            <a:r>
              <a:rPr lang="ru-RU" altLang="ru-RU" sz="2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350250" y="2246313"/>
            <a:ext cx="2735263" cy="2419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dirty="0" err="1">
                <a:solidFill>
                  <a:schemeClr val="tx1"/>
                </a:solidFill>
              </a:rPr>
              <a:t>Створення</a:t>
            </a:r>
            <a:r>
              <a:rPr lang="ru-RU" altLang="ru-RU" sz="2000" b="1" dirty="0">
                <a:solidFill>
                  <a:schemeClr val="tx1"/>
                </a:solidFill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</a:rPr>
              <a:t>малих</a:t>
            </a:r>
            <a:r>
              <a:rPr lang="ru-RU" altLang="ru-RU" sz="2000" b="1" dirty="0">
                <a:solidFill>
                  <a:schemeClr val="tx1"/>
                </a:solidFill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</a:rPr>
              <a:t>інноваційних</a:t>
            </a:r>
            <a:r>
              <a:rPr lang="ru-RU" altLang="ru-RU" sz="2000" b="1" dirty="0">
                <a:solidFill>
                  <a:schemeClr val="tx1"/>
                </a:solidFill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</a:rPr>
              <a:t>копаній</a:t>
            </a:r>
            <a:endParaRPr lang="ru-RU" altLang="ru-RU" sz="20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dirty="0">
                <a:solidFill>
                  <a:schemeClr val="tx1"/>
                </a:solidFill>
              </a:rPr>
              <a:t>(- </a:t>
            </a:r>
            <a:r>
              <a:rPr lang="ru-RU" altLang="ru-RU" sz="2000" i="1" dirty="0" err="1">
                <a:solidFill>
                  <a:schemeClr val="tx1"/>
                </a:solidFill>
              </a:rPr>
              <a:t>комерціалізація</a:t>
            </a:r>
            <a:r>
              <a:rPr lang="ru-RU" altLang="ru-RU" sz="2000" i="1" dirty="0">
                <a:solidFill>
                  <a:schemeClr val="tx1"/>
                </a:solidFill>
              </a:rPr>
              <a:t> </a:t>
            </a:r>
            <a:r>
              <a:rPr lang="ru-RU" altLang="ru-RU" sz="2000" i="1" dirty="0" err="1">
                <a:solidFill>
                  <a:schemeClr val="tx1"/>
                </a:solidFill>
              </a:rPr>
              <a:t>результатів</a:t>
            </a:r>
            <a:r>
              <a:rPr lang="ru-RU" altLang="ru-RU" sz="2000" i="1" dirty="0">
                <a:solidFill>
                  <a:schemeClr val="tx1"/>
                </a:solidFill>
              </a:rPr>
              <a:t> </a:t>
            </a:r>
            <a:r>
              <a:rPr lang="ru-RU" altLang="ru-RU" sz="2000" i="1" dirty="0" err="1">
                <a:solidFill>
                  <a:schemeClr val="tx1"/>
                </a:solidFill>
              </a:rPr>
              <a:t>науково-дослідних</a:t>
            </a:r>
            <a:r>
              <a:rPr lang="ru-RU" altLang="ru-RU" sz="2000" i="1" dirty="0">
                <a:solidFill>
                  <a:schemeClr val="tx1"/>
                </a:solidFill>
              </a:rPr>
              <a:t> </a:t>
            </a:r>
            <a:r>
              <a:rPr lang="ru-RU" altLang="ru-RU" sz="2000" i="1" dirty="0" err="1">
                <a:solidFill>
                  <a:schemeClr val="tx1"/>
                </a:solidFill>
              </a:rPr>
              <a:t>робіт</a:t>
            </a:r>
            <a:r>
              <a:rPr lang="ru-RU" altLang="ru-RU" sz="2000" dirty="0">
                <a:solidFill>
                  <a:schemeClr val="tx1"/>
                </a:solidFill>
              </a:rPr>
              <a:t>;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dirty="0">
                <a:solidFill>
                  <a:schemeClr val="tx1"/>
                </a:solidFill>
              </a:rPr>
              <a:t>- </a:t>
            </a:r>
            <a:r>
              <a:rPr lang="ru-RU" altLang="ru-RU" sz="2000" i="1" dirty="0">
                <a:solidFill>
                  <a:schemeClr val="tx1"/>
                </a:solidFill>
              </a:rPr>
              <a:t>«</a:t>
            </a:r>
            <a:r>
              <a:rPr lang="ru-RU" altLang="ru-RU" sz="2000" i="1" dirty="0" err="1">
                <a:solidFill>
                  <a:schemeClr val="tx1"/>
                </a:solidFill>
              </a:rPr>
              <a:t>вирощування</a:t>
            </a:r>
            <a:r>
              <a:rPr lang="ru-RU" altLang="ru-RU" sz="2000" i="1" dirty="0">
                <a:solidFill>
                  <a:schemeClr val="tx1"/>
                </a:solidFill>
              </a:rPr>
              <a:t>» </a:t>
            </a:r>
            <a:r>
              <a:rPr lang="ru-RU" altLang="ru-RU" sz="2000" i="1" dirty="0" err="1">
                <a:solidFill>
                  <a:schemeClr val="tx1"/>
                </a:solidFill>
              </a:rPr>
              <a:t>підприємців</a:t>
            </a:r>
            <a:r>
              <a:rPr lang="ru-RU" altLang="ru-RU" sz="2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433888" y="2246313"/>
            <a:ext cx="3322637" cy="24193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dirty="0" err="1">
                <a:solidFill>
                  <a:schemeClr val="tx1"/>
                </a:solidFill>
              </a:rPr>
              <a:t>Університети</a:t>
            </a:r>
            <a:endParaRPr lang="ru-RU" altLang="ru-RU" sz="20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dirty="0">
                <a:solidFill>
                  <a:schemeClr val="tx1"/>
                </a:solidFill>
              </a:rPr>
              <a:t>(- </a:t>
            </a:r>
            <a:r>
              <a:rPr lang="ru-RU" altLang="ru-RU" sz="2000" i="1" dirty="0">
                <a:solidFill>
                  <a:schemeClr val="tx1"/>
                </a:solidFill>
              </a:rPr>
              <a:t>нова структура </a:t>
            </a:r>
            <a:r>
              <a:rPr lang="ru-RU" altLang="ru-RU" sz="2000" i="1" dirty="0" err="1">
                <a:solidFill>
                  <a:schemeClr val="tx1"/>
                </a:solidFill>
              </a:rPr>
              <a:t>університетського</a:t>
            </a:r>
            <a:r>
              <a:rPr lang="ru-RU" altLang="ru-RU" sz="2000" i="1" dirty="0">
                <a:solidFill>
                  <a:schemeClr val="tx1"/>
                </a:solidFill>
              </a:rPr>
              <a:t> </a:t>
            </a:r>
            <a:r>
              <a:rPr lang="ru-RU" altLang="ru-RU" sz="2000" i="1" dirty="0" err="1">
                <a:solidFill>
                  <a:schemeClr val="tx1"/>
                </a:solidFill>
              </a:rPr>
              <a:t>співтовариства</a:t>
            </a:r>
            <a:r>
              <a:rPr lang="ru-RU" altLang="ru-RU" sz="2000" dirty="0">
                <a:solidFill>
                  <a:schemeClr val="tx1"/>
                </a:solidFill>
              </a:rPr>
              <a:t>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dirty="0">
                <a:solidFill>
                  <a:schemeClr val="tx1"/>
                </a:solidFill>
              </a:rPr>
              <a:t>- </a:t>
            </a:r>
            <a:r>
              <a:rPr lang="ru-RU" altLang="ru-RU" sz="2000" i="1" dirty="0" err="1">
                <a:solidFill>
                  <a:schemeClr val="tx1"/>
                </a:solidFill>
              </a:rPr>
              <a:t>залучення</a:t>
            </a:r>
            <a:r>
              <a:rPr lang="ru-RU" altLang="ru-RU" sz="2000" i="1" dirty="0">
                <a:solidFill>
                  <a:schemeClr val="tx1"/>
                </a:solidFill>
              </a:rPr>
              <a:t> до ВНЗ </a:t>
            </a:r>
            <a:r>
              <a:rPr lang="ru-RU" altLang="ru-RU" sz="2000" i="1" dirty="0" err="1">
                <a:solidFill>
                  <a:schemeClr val="tx1"/>
                </a:solidFill>
              </a:rPr>
              <a:t>провідних</a:t>
            </a:r>
            <a:r>
              <a:rPr lang="ru-RU" altLang="ru-RU" sz="2000" i="1" dirty="0">
                <a:solidFill>
                  <a:schemeClr val="tx1"/>
                </a:solidFill>
              </a:rPr>
              <a:t> </a:t>
            </a:r>
            <a:r>
              <a:rPr lang="ru-RU" altLang="ru-RU" sz="2000" i="1" dirty="0" err="1">
                <a:solidFill>
                  <a:schemeClr val="tx1"/>
                </a:solidFill>
              </a:rPr>
              <a:t>вчених</a:t>
            </a:r>
            <a:r>
              <a:rPr lang="ru-RU" altLang="ru-RU" sz="2000" i="1" dirty="0">
                <a:solidFill>
                  <a:schemeClr val="tx1"/>
                </a:solidFill>
              </a:rPr>
              <a:t> </a:t>
            </a:r>
            <a:r>
              <a:rPr lang="ru-RU" altLang="ru-RU" sz="2000" i="1" dirty="0" err="1">
                <a:solidFill>
                  <a:schemeClr val="tx1"/>
                </a:solidFill>
              </a:rPr>
              <a:t>світу</a:t>
            </a:r>
            <a:r>
              <a:rPr lang="ru-RU" altLang="ru-RU" sz="2000" dirty="0">
                <a:solidFill>
                  <a:schemeClr val="tx1"/>
                </a:solidFill>
              </a:rPr>
              <a:t>)</a:t>
            </a:r>
            <a:endParaRPr lang="ru-RU" alt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52663" y="5095875"/>
            <a:ext cx="7693025" cy="15732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dirty="0" err="1">
                <a:solidFill>
                  <a:schemeClr val="tx1"/>
                </a:solidFill>
              </a:rPr>
              <a:t>Інноваційна</a:t>
            </a:r>
            <a:r>
              <a:rPr lang="ru-RU" altLang="ru-RU" sz="2000" b="1" dirty="0">
                <a:solidFill>
                  <a:schemeClr val="tx1"/>
                </a:solidFill>
              </a:rPr>
              <a:t> структура в ВНЗ</a:t>
            </a:r>
          </a:p>
          <a:p>
            <a:pPr algn="ctr" eaLnBrk="1" hangingPunct="1">
              <a:defRPr/>
            </a:pPr>
            <a:r>
              <a:rPr lang="ru-RU" altLang="ru-RU" sz="2000" dirty="0">
                <a:solidFill>
                  <a:schemeClr val="tx1"/>
                </a:solidFill>
              </a:rPr>
              <a:t>(- </a:t>
            </a:r>
            <a:r>
              <a:rPr lang="ru-RU" altLang="ru-RU" sz="2000" i="1" dirty="0" err="1">
                <a:solidFill>
                  <a:schemeClr val="tx1"/>
                </a:solidFill>
              </a:rPr>
              <a:t>центри</a:t>
            </a:r>
            <a:r>
              <a:rPr lang="ru-RU" altLang="ru-RU" sz="2000" i="1" dirty="0">
                <a:solidFill>
                  <a:schemeClr val="tx1"/>
                </a:solidFill>
              </a:rPr>
              <a:t> трансферу </a:t>
            </a:r>
            <a:r>
              <a:rPr lang="ru-RU" altLang="ru-RU" sz="2000" i="1" dirty="0" err="1">
                <a:solidFill>
                  <a:schemeClr val="tx1"/>
                </a:solidFill>
              </a:rPr>
              <a:t>технологій</a:t>
            </a:r>
            <a:r>
              <a:rPr lang="ru-RU" altLang="ru-RU" sz="2000" dirty="0">
                <a:solidFill>
                  <a:schemeClr val="tx1"/>
                </a:solidFill>
              </a:rPr>
              <a:t>;</a:t>
            </a:r>
          </a:p>
          <a:p>
            <a:pPr algn="ctr" eaLnBrk="1" hangingPunct="1">
              <a:defRPr/>
            </a:pPr>
            <a:r>
              <a:rPr lang="ru-RU" altLang="ru-RU" sz="2000" dirty="0">
                <a:solidFill>
                  <a:schemeClr val="tx1"/>
                </a:solidFill>
              </a:rPr>
              <a:t>- </a:t>
            </a:r>
            <a:r>
              <a:rPr lang="ru-RU" altLang="ru-RU" sz="2000" i="1" dirty="0" err="1">
                <a:solidFill>
                  <a:schemeClr val="tx1"/>
                </a:solidFill>
              </a:rPr>
              <a:t>бізнес</a:t>
            </a:r>
            <a:r>
              <a:rPr lang="ru-RU" altLang="ru-RU" sz="2000" i="1" dirty="0">
                <a:solidFill>
                  <a:schemeClr val="tx1"/>
                </a:solidFill>
              </a:rPr>
              <a:t> </a:t>
            </a:r>
            <a:r>
              <a:rPr lang="ru-RU" altLang="ru-RU" sz="2000" i="1" dirty="0" err="1">
                <a:solidFill>
                  <a:schemeClr val="tx1"/>
                </a:solidFill>
              </a:rPr>
              <a:t>інкубатори</a:t>
            </a:r>
            <a:r>
              <a:rPr lang="ru-RU" altLang="ru-RU" sz="2000" dirty="0">
                <a:solidFill>
                  <a:schemeClr val="tx1"/>
                </a:solidFill>
              </a:rPr>
              <a:t>;</a:t>
            </a:r>
          </a:p>
          <a:p>
            <a:pPr marL="342900" indent="-342900" algn="ctr" eaLnBrk="1" hangingPunct="1">
              <a:buFontTx/>
              <a:buChar char="-"/>
              <a:defRPr/>
            </a:pPr>
            <a:r>
              <a:rPr lang="ru-RU" altLang="ru-RU" sz="2000" i="1" dirty="0" err="1">
                <a:solidFill>
                  <a:schemeClr val="tx1"/>
                </a:solidFill>
              </a:rPr>
              <a:t>студентські</a:t>
            </a:r>
            <a:r>
              <a:rPr lang="ru-RU" altLang="ru-RU" sz="2000" i="1" dirty="0">
                <a:solidFill>
                  <a:schemeClr val="tx1"/>
                </a:solidFill>
              </a:rPr>
              <a:t> </a:t>
            </a:r>
            <a:r>
              <a:rPr lang="ru-RU" altLang="ru-RU" sz="2000" i="1" dirty="0" err="1">
                <a:solidFill>
                  <a:schemeClr val="tx1"/>
                </a:solidFill>
              </a:rPr>
              <a:t>інноваційні</a:t>
            </a:r>
            <a:r>
              <a:rPr lang="ru-RU" altLang="ru-RU" sz="2000" i="1" dirty="0">
                <a:solidFill>
                  <a:schemeClr val="tx1"/>
                </a:solidFill>
              </a:rPr>
              <a:t> </a:t>
            </a:r>
            <a:r>
              <a:rPr lang="ru-RU" altLang="ru-RU" sz="2000" i="1" dirty="0" err="1">
                <a:solidFill>
                  <a:schemeClr val="tx1"/>
                </a:solidFill>
              </a:rPr>
              <a:t>майданчики</a:t>
            </a:r>
            <a:r>
              <a:rPr lang="ru-RU" altLang="ru-RU" sz="2000" dirty="0">
                <a:solidFill>
                  <a:schemeClr val="tx1"/>
                </a:solidFill>
              </a:rPr>
              <a:t>; </a:t>
            </a:r>
          </a:p>
          <a:p>
            <a:pPr marL="342900" indent="-342900" algn="ctr" eaLnBrk="1" hangingPunct="1">
              <a:buFontTx/>
              <a:buChar char="-"/>
              <a:defRPr/>
            </a:pPr>
            <a:r>
              <a:rPr lang="ru-RU" altLang="ru-RU" sz="2000" i="1" dirty="0" err="1">
                <a:solidFill>
                  <a:schemeClr val="tx1"/>
                </a:solidFill>
              </a:rPr>
              <a:t>наукові</a:t>
            </a:r>
            <a:r>
              <a:rPr lang="ru-RU" altLang="ru-RU" sz="2000" i="1" dirty="0">
                <a:solidFill>
                  <a:schemeClr val="tx1"/>
                </a:solidFill>
              </a:rPr>
              <a:t> парки та </a:t>
            </a:r>
            <a:r>
              <a:rPr lang="ru-RU" altLang="ru-RU" sz="2000" i="1" dirty="0" err="1">
                <a:solidFill>
                  <a:schemeClr val="tx1"/>
                </a:solidFill>
              </a:rPr>
              <a:t>ін</a:t>
            </a:r>
            <a:r>
              <a:rPr lang="ru-RU" altLang="ru-RU" sz="2000" dirty="0">
                <a:solidFill>
                  <a:schemeClr val="tx1"/>
                </a:solidFill>
              </a:rPr>
              <a:t>.)</a:t>
            </a:r>
          </a:p>
        </p:txBody>
      </p:sp>
      <p:cxnSp>
        <p:nvCxnSpPr>
          <p:cNvPr id="10" name="Прямая соединительная линия 9"/>
          <p:cNvCxnSpPr>
            <a:stCxn id="4" idx="3"/>
          </p:cNvCxnSpPr>
          <p:nvPr/>
        </p:nvCxnSpPr>
        <p:spPr>
          <a:xfrm flipV="1">
            <a:off x="10317163" y="1693863"/>
            <a:ext cx="1287462" cy="15875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604625" y="1708150"/>
            <a:ext cx="0" cy="4181475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8" idx="3"/>
          </p:cNvCxnSpPr>
          <p:nvPr/>
        </p:nvCxnSpPr>
        <p:spPr>
          <a:xfrm flipH="1" flipV="1">
            <a:off x="9945688" y="5883275"/>
            <a:ext cx="1658937" cy="635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585788" y="1722438"/>
            <a:ext cx="1285875" cy="15875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85788" y="1738313"/>
            <a:ext cx="0" cy="4151312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8" idx="1"/>
          </p:cNvCxnSpPr>
          <p:nvPr/>
        </p:nvCxnSpPr>
        <p:spPr>
          <a:xfrm flipV="1">
            <a:off x="585788" y="5883275"/>
            <a:ext cx="1666875" cy="635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5" idx="0"/>
          </p:cNvCxnSpPr>
          <p:nvPr/>
        </p:nvCxnSpPr>
        <p:spPr>
          <a:xfrm>
            <a:off x="2473325" y="1939925"/>
            <a:ext cx="0" cy="306388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6094413" y="1939925"/>
            <a:ext cx="1587" cy="306388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9739313" y="1920875"/>
            <a:ext cx="0" cy="306388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5" idx="3"/>
            <a:endCxn id="7" idx="2"/>
          </p:cNvCxnSpPr>
          <p:nvPr/>
        </p:nvCxnSpPr>
        <p:spPr>
          <a:xfrm>
            <a:off x="3840163" y="3455988"/>
            <a:ext cx="593725" cy="0"/>
          </a:xfrm>
          <a:prstGeom prst="straightConnector1">
            <a:avLst/>
          </a:prstGeom>
          <a:ln w="5715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7" idx="6"/>
            <a:endCxn id="6" idx="1"/>
          </p:cNvCxnSpPr>
          <p:nvPr/>
        </p:nvCxnSpPr>
        <p:spPr>
          <a:xfrm>
            <a:off x="7756525" y="3455988"/>
            <a:ext cx="593725" cy="0"/>
          </a:xfrm>
          <a:prstGeom prst="straightConnector1">
            <a:avLst/>
          </a:prstGeom>
          <a:ln w="5715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7" idx="4"/>
            <a:endCxn id="8" idx="0"/>
          </p:cNvCxnSpPr>
          <p:nvPr/>
        </p:nvCxnSpPr>
        <p:spPr>
          <a:xfrm>
            <a:off x="6096000" y="4665663"/>
            <a:ext cx="3175" cy="430212"/>
          </a:xfrm>
          <a:prstGeom prst="straightConnector1">
            <a:avLst/>
          </a:prstGeom>
          <a:ln w="5715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6" idx="2"/>
          </p:cNvCxnSpPr>
          <p:nvPr/>
        </p:nvCxnSpPr>
        <p:spPr>
          <a:xfrm flipH="1">
            <a:off x="9717088" y="4665663"/>
            <a:ext cx="0" cy="430212"/>
          </a:xfrm>
          <a:prstGeom prst="straightConnector1">
            <a:avLst/>
          </a:prstGeom>
          <a:ln w="5715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027CE-E7C2-4FB1-A756-85B3968473EB}" type="slidenum">
              <a:rPr lang="ru-RU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Необхідний мінімум системи трансформації університетів</a:t>
            </a:r>
            <a:endParaRPr lang="ru-RU" altLang="ru-RU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7BCBC-2C66-4EE8-8639-485989B30EC2}" type="slidenum">
              <a:rPr lang="ru-RU"/>
              <a:pPr/>
              <a:t>11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04900" y="1444625"/>
          <a:ext cx="9980614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9570"/>
                <a:gridCol w="74710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Проблеми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Опис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Підсилене направляюче</a:t>
                      </a:r>
                      <a:r>
                        <a:rPr lang="uk-UA" baseline="0" dirty="0" smtClean="0"/>
                        <a:t> ядро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i="0" dirty="0" smtClean="0"/>
                        <a:t>Повинно приймати різні форми, включати центральні управлінські групи та університетські факультети</a:t>
                      </a:r>
                      <a:r>
                        <a:rPr lang="uk-UA" i="0" baseline="0" dirty="0" smtClean="0"/>
                        <a:t> для оперативного узгодження нових управлінських цінностей з традиційними академічними.</a:t>
                      </a:r>
                      <a:endParaRPr lang="ru-RU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Розширена периферія розвитку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Створення структурних одиниць,</a:t>
                      </a:r>
                      <a:r>
                        <a:rPr lang="uk-UA" baseline="0" dirty="0" smtClean="0"/>
                        <a:t> які з більшою готовністю, ніж традиційні університетські відділи, виходять за старі університетські межі та встановлюють зв’язки з зовнішніми організаціями і групами.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Диверсифікована база фінансування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Зниження залежності</a:t>
                      </a:r>
                      <a:r>
                        <a:rPr lang="uk-UA" baseline="0" dirty="0" smtClean="0"/>
                        <a:t> від єдиного та основного джерела фінансування діяльності ВНЗ – плати студентів за навчання.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Академічні структури, що стимулюються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Факультети та кафедри повинні стати підприємницькими одиницями, налаштовуючи відносини з зовнішнім середовищем, запускаючи нові програми та знаходячи додаткові</a:t>
                      </a:r>
                      <a:r>
                        <a:rPr lang="uk-UA" baseline="0" dirty="0" smtClean="0"/>
                        <a:t> джерела доходів.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Інтегрована підприємницька структура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Відповідно до компаній, що працюють в сфері високих технологій, повинні формувати культуру діяльності,</a:t>
                      </a:r>
                      <a:r>
                        <a:rPr lang="uk-UA" baseline="0" dirty="0" smtClean="0"/>
                        <a:t> орієнтовану на незворотність змін.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Постановка проблеми</a:t>
            </a:r>
            <a:endParaRPr lang="ru-RU" altLang="ru-RU" smtClean="0"/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 bwMode="auto">
          <a:xfrm>
            <a:off x="898525" y="2254250"/>
            <a:ext cx="4459288" cy="104298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uk-UA" altLang="ru-RU" smtClean="0"/>
              <a:t>Питання про інноваційну діяльність в ВНЗ України є </a:t>
            </a:r>
            <a:r>
              <a:rPr lang="uk-UA" altLang="ru-RU" b="1" smtClean="0"/>
              <a:t>достатньо новим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ru-RU" altLang="ru-RU" smtClean="0"/>
          </a:p>
        </p:txBody>
      </p:sp>
      <p:sp>
        <p:nvSpPr>
          <p:cNvPr id="10244" name="Объект 2"/>
          <p:cNvSpPr txBox="1">
            <a:spLocks/>
          </p:cNvSpPr>
          <p:nvPr/>
        </p:nvSpPr>
        <p:spPr bwMode="auto">
          <a:xfrm>
            <a:off x="898525" y="1728788"/>
            <a:ext cx="4459288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uk-UA" altLang="ru-RU" sz="2800" b="1"/>
              <a:t>Україна</a:t>
            </a:r>
          </a:p>
          <a:p>
            <a:pPr algn="ctr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</a:pPr>
            <a:endParaRPr lang="ru-RU" altLang="ru-RU" sz="2800"/>
          </a:p>
        </p:txBody>
      </p:sp>
      <p:sp>
        <p:nvSpPr>
          <p:cNvPr id="10245" name="Объект 2"/>
          <p:cNvSpPr txBox="1">
            <a:spLocks/>
          </p:cNvSpPr>
          <p:nvPr/>
        </p:nvSpPr>
        <p:spPr bwMode="auto">
          <a:xfrm>
            <a:off x="6626225" y="2254250"/>
            <a:ext cx="4459288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uk-UA" altLang="ru-RU" sz="2000"/>
              <a:t>Інноваційна діяльність для переважної кількості університетів є </a:t>
            </a:r>
            <a:r>
              <a:rPr lang="uk-UA" altLang="ru-RU" sz="2000" b="1"/>
              <a:t>невід’ємною частиною їх діяльності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</a:pPr>
            <a:endParaRPr lang="ru-RU" altLang="ru-RU" sz="2000"/>
          </a:p>
        </p:txBody>
      </p:sp>
      <p:sp>
        <p:nvSpPr>
          <p:cNvPr id="10246" name="Объект 2"/>
          <p:cNvSpPr txBox="1">
            <a:spLocks/>
          </p:cNvSpPr>
          <p:nvPr/>
        </p:nvSpPr>
        <p:spPr bwMode="auto">
          <a:xfrm>
            <a:off x="6626225" y="1728788"/>
            <a:ext cx="4459288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uk-UA" altLang="ru-RU" sz="2800" b="1"/>
              <a:t>Провідні країни світу</a:t>
            </a:r>
          </a:p>
          <a:p>
            <a:pPr algn="ctr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</a:pPr>
            <a:endParaRPr lang="ru-RU" altLang="ru-RU" sz="2800"/>
          </a:p>
        </p:txBody>
      </p:sp>
      <p:sp>
        <p:nvSpPr>
          <p:cNvPr id="7" name="Стрелка вправо 6"/>
          <p:cNvSpPr/>
          <p:nvPr/>
        </p:nvSpPr>
        <p:spPr>
          <a:xfrm rot="2740567">
            <a:off x="2644775" y="3486150"/>
            <a:ext cx="966788" cy="1042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8048304">
            <a:off x="8372475" y="3486150"/>
            <a:ext cx="966788" cy="1042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3762375" y="4718050"/>
            <a:ext cx="4459288" cy="523875"/>
          </a:xfrm>
          <a:prstGeom prst="rect">
            <a:avLst/>
          </a:prstGeom>
        </p:spPr>
        <p:txBody>
          <a:bodyPr lIns="0" rIns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uk-UA" sz="2800" b="1" dirty="0" smtClean="0"/>
              <a:t>Трансформація ролі університетів</a:t>
            </a:r>
          </a:p>
          <a:p>
            <a:pPr marL="0" indent="0" algn="ctr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ru-RU" sz="2800" dirty="0"/>
          </a:p>
        </p:txBody>
      </p:sp>
      <p:sp>
        <p:nvSpPr>
          <p:cNvPr id="10250" name="Объект 2"/>
          <p:cNvSpPr txBox="1">
            <a:spLocks/>
          </p:cNvSpPr>
          <p:nvPr/>
        </p:nvSpPr>
        <p:spPr bwMode="auto">
          <a:xfrm>
            <a:off x="1751013" y="5289550"/>
            <a:ext cx="8809037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uk-UA" altLang="ru-RU" sz="2000"/>
              <a:t>Окрім соціальної ролі університети України повинні стати драйвером економічного розвитку, особливо в інноваційній сфері </a:t>
            </a:r>
            <a:endParaRPr lang="ru-RU" altLang="ru-RU" sz="200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C5ED-CA3D-463E-BAF8-7828BB4B9203}" type="slidenum">
              <a:rPr lang="ru-RU"/>
              <a:pPr/>
              <a:t>2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Нова роль університетів</a:t>
            </a:r>
            <a:endParaRPr lang="ru-RU" altLang="ru-RU" smtClean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 bwMode="auto">
          <a:xfrm>
            <a:off x="1104900" y="1600200"/>
            <a:ext cx="9982200" cy="2185988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/>
            <a:r>
              <a:rPr lang="uk-UA" altLang="ru-RU" smtClean="0"/>
              <a:t>Перед Україною, як і перед будь-якою державою світу, стоїть глобальна проблема переводу наукових досягнень, отриманих в університетах у комерційні проекти.</a:t>
            </a:r>
          </a:p>
          <a:p>
            <a:pPr eaLnBrk="1" hangingPunct="1"/>
            <a:r>
              <a:rPr lang="uk-UA" altLang="ru-RU" smtClean="0"/>
              <a:t>Успіх розвитку будь-якої країни зараз визначається тією швидкістю, з якою результати наукової діяльності реалізуються в нових технологіях і технологічних продуктах на ринку, тобто швидкістю комерціалізації результатів науково-технічної діяльності. </a:t>
            </a:r>
            <a:endParaRPr lang="ru-RU" altLang="ru-RU" smtClean="0"/>
          </a:p>
        </p:txBody>
      </p:sp>
      <p:sp>
        <p:nvSpPr>
          <p:cNvPr id="11268" name="Объект 2"/>
          <p:cNvSpPr txBox="1">
            <a:spLocks/>
          </p:cNvSpPr>
          <p:nvPr/>
        </p:nvSpPr>
        <p:spPr bwMode="auto">
          <a:xfrm>
            <a:off x="1104900" y="4213225"/>
            <a:ext cx="3641725" cy="17891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</a:pPr>
            <a:endParaRPr lang="uk-UA" altLang="ru-RU" sz="80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</a:pPr>
            <a:r>
              <a:rPr lang="uk-UA" altLang="ru-RU" sz="2400">
                <a:solidFill>
                  <a:schemeClr val="bg1"/>
                </a:solidFill>
              </a:rPr>
              <a:t>Розвиток країни – швидкість комерціалізації нових ідей.</a:t>
            </a:r>
            <a:endParaRPr lang="ru-RU" altLang="ru-RU" sz="2400">
              <a:solidFill>
                <a:schemeClr val="bg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676900" y="4818063"/>
            <a:ext cx="836613" cy="579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121525" y="3994150"/>
            <a:ext cx="3963988" cy="2225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u="sng" dirty="0">
                <a:solidFill>
                  <a:schemeClr val="tx1"/>
                </a:solidFill>
              </a:rPr>
              <a:t>Ключові організації:</a:t>
            </a: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b="1" dirty="0">
                <a:solidFill>
                  <a:schemeClr val="tx1"/>
                </a:solidFill>
              </a:rPr>
              <a:t>університети</a:t>
            </a:r>
            <a:r>
              <a:rPr lang="uk-UA" dirty="0">
                <a:solidFill>
                  <a:schemeClr val="tx1"/>
                </a:solidFill>
              </a:rPr>
              <a:t>;</a:t>
            </a: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>
                <a:solidFill>
                  <a:schemeClr val="tx1"/>
                </a:solidFill>
              </a:rPr>
              <a:t>національні лабораторії;</a:t>
            </a: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>
                <a:solidFill>
                  <a:schemeClr val="tx1"/>
                </a:solidFill>
              </a:rPr>
              <a:t>наукові підрозділи компаній;</a:t>
            </a:r>
          </a:p>
          <a:p>
            <a:pPr marL="285750" indent="-28575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dirty="0">
                <a:solidFill>
                  <a:schemeClr val="tx1"/>
                </a:solidFill>
              </a:rPr>
              <a:t>організації, пов’язані з дослідженнями і розробками, з розповсюдженням знань та їх практичним використанням.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95903-F590-492A-A8B6-B180EA311DE7}" type="slidenum">
              <a:rPr lang="ru-RU"/>
              <a:pPr/>
              <a:t>3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Початок трансформації українських університетів</a:t>
            </a:r>
            <a:endParaRPr lang="ru-RU" altLang="ru-RU" smtClean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 bwMode="auto">
          <a:xfrm>
            <a:off x="1104900" y="1600200"/>
            <a:ext cx="9982200" cy="1193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mtClean="0"/>
              <a:t>В Україні процеси трансформації вищої освіти тільки почалися, тому дослідження можливостей розвитку інноваційної діяльності в українських вузах носять важливий теоретичний і практичний характер.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04900" y="2794000"/>
            <a:ext cx="9980613" cy="3014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dirty="0" err="1">
                <a:solidFill>
                  <a:schemeClr val="tx1"/>
                </a:solidFill>
              </a:rPr>
              <a:t>Питання</a:t>
            </a:r>
            <a:r>
              <a:rPr lang="ru-RU" altLang="ru-RU" sz="2000" b="1" dirty="0">
                <a:solidFill>
                  <a:schemeClr val="tx1"/>
                </a:solidFill>
              </a:rPr>
              <a:t> на </a:t>
            </a:r>
            <a:r>
              <a:rPr lang="ru-RU" altLang="ru-RU" sz="2000" b="1" dirty="0" err="1">
                <a:solidFill>
                  <a:schemeClr val="tx1"/>
                </a:solidFill>
              </a:rPr>
              <a:t>які</a:t>
            </a:r>
            <a:r>
              <a:rPr lang="ru-RU" altLang="ru-RU" sz="2000" b="1" dirty="0">
                <a:solidFill>
                  <a:schemeClr val="tx1"/>
                </a:solidFill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</a:rPr>
              <a:t>потрібно</a:t>
            </a:r>
            <a:r>
              <a:rPr lang="ru-RU" altLang="ru-RU" sz="2000" b="1" dirty="0">
                <a:solidFill>
                  <a:schemeClr val="tx1"/>
                </a:solidFill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</a:rPr>
              <a:t>дати</a:t>
            </a:r>
            <a:r>
              <a:rPr lang="ru-RU" altLang="ru-RU" sz="2000" b="1" dirty="0">
                <a:solidFill>
                  <a:schemeClr val="tx1"/>
                </a:solidFill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</a:rPr>
              <a:t>відповіді</a:t>
            </a:r>
            <a:r>
              <a:rPr lang="ru-RU" altLang="ru-RU" sz="2000" b="1" dirty="0">
                <a:solidFill>
                  <a:schemeClr val="tx1"/>
                </a:solidFill>
              </a:rPr>
              <a:t>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0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Якою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мірою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світові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тенденції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зі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зміни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ролі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університетів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можуть</a:t>
            </a:r>
            <a:r>
              <a:rPr lang="ru-RU" altLang="ru-RU" dirty="0">
                <a:solidFill>
                  <a:schemeClr val="tx1"/>
                </a:solidFill>
              </a:rPr>
              <a:t> бути </a:t>
            </a:r>
            <a:r>
              <a:rPr lang="ru-RU" altLang="ru-RU" dirty="0" err="1">
                <a:solidFill>
                  <a:schemeClr val="tx1"/>
                </a:solidFill>
              </a:rPr>
              <a:t>застосовні</a:t>
            </a:r>
            <a:r>
              <a:rPr lang="ru-RU" altLang="ru-RU" dirty="0">
                <a:solidFill>
                  <a:schemeClr val="tx1"/>
                </a:solidFill>
              </a:rPr>
              <a:t> в </a:t>
            </a:r>
            <a:r>
              <a:rPr lang="ru-RU" altLang="ru-RU" dirty="0" err="1">
                <a:solidFill>
                  <a:schemeClr val="tx1"/>
                </a:solidFill>
              </a:rPr>
              <a:t>Україні</a:t>
            </a:r>
            <a:r>
              <a:rPr lang="ru-RU" altLang="ru-RU" dirty="0">
                <a:solidFill>
                  <a:schemeClr val="tx1"/>
                </a:solidFill>
              </a:rPr>
              <a:t>?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ru-RU" altLang="ru-RU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altLang="ru-RU" dirty="0">
                <a:solidFill>
                  <a:schemeClr val="tx1"/>
                </a:solidFill>
              </a:rPr>
              <a:t>  </a:t>
            </a:r>
            <a:r>
              <a:rPr lang="ru-RU" altLang="ru-RU" dirty="0" err="1">
                <a:solidFill>
                  <a:schemeClr val="tx1"/>
                </a:solidFill>
              </a:rPr>
              <a:t>Які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трансформації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вже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здійснюються</a:t>
            </a:r>
            <a:r>
              <a:rPr lang="ru-RU" altLang="ru-RU" dirty="0">
                <a:solidFill>
                  <a:schemeClr val="tx1"/>
                </a:solidFill>
              </a:rPr>
              <a:t> в </a:t>
            </a:r>
            <a:r>
              <a:rPr lang="ru-RU" altLang="ru-RU" dirty="0" err="1">
                <a:solidFill>
                  <a:schemeClr val="tx1"/>
                </a:solidFill>
              </a:rPr>
              <a:t>українських</a:t>
            </a:r>
            <a:r>
              <a:rPr lang="ru-RU" altLang="ru-RU" dirty="0">
                <a:solidFill>
                  <a:schemeClr val="tx1"/>
                </a:solidFill>
              </a:rPr>
              <a:t> ВНЗ і </a:t>
            </a:r>
            <a:r>
              <a:rPr lang="ru-RU" altLang="ru-RU" dirty="0" err="1">
                <a:solidFill>
                  <a:schemeClr val="tx1"/>
                </a:solidFill>
              </a:rPr>
              <a:t>які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їхні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перспективи</a:t>
            </a:r>
            <a:r>
              <a:rPr lang="ru-RU" altLang="ru-RU" dirty="0">
                <a:solidFill>
                  <a:schemeClr val="tx1"/>
                </a:solidFill>
              </a:rPr>
              <a:t>?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ru-RU" altLang="ru-RU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altLang="ru-RU" dirty="0">
                <a:solidFill>
                  <a:schemeClr val="tx1"/>
                </a:solidFill>
              </a:rPr>
              <a:t>  У </a:t>
            </a:r>
            <a:r>
              <a:rPr lang="ru-RU" altLang="ru-RU" dirty="0" err="1">
                <a:solidFill>
                  <a:schemeClr val="tx1"/>
                </a:solidFill>
              </a:rPr>
              <a:t>чому</a:t>
            </a:r>
            <a:r>
              <a:rPr lang="ru-RU" altLang="ru-RU" dirty="0">
                <a:solidFill>
                  <a:schemeClr val="tx1"/>
                </a:solidFill>
              </a:rPr>
              <a:t> суть </a:t>
            </a:r>
            <a:r>
              <a:rPr lang="ru-RU" altLang="ru-RU" dirty="0" err="1">
                <a:solidFill>
                  <a:schemeClr val="tx1"/>
                </a:solidFill>
              </a:rPr>
              <a:t>інноваційної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діяльності</a:t>
            </a:r>
            <a:r>
              <a:rPr lang="ru-RU" altLang="ru-RU" dirty="0">
                <a:solidFill>
                  <a:schemeClr val="tx1"/>
                </a:solidFill>
              </a:rPr>
              <a:t> у ВНЗ </a:t>
            </a:r>
            <a:r>
              <a:rPr lang="ru-RU" altLang="ru-RU" dirty="0" err="1">
                <a:solidFill>
                  <a:schemeClr val="tx1"/>
                </a:solidFill>
              </a:rPr>
              <a:t>різного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профілю</a:t>
            </a:r>
            <a:r>
              <a:rPr lang="ru-RU" altLang="ru-RU" dirty="0">
                <a:solidFill>
                  <a:schemeClr val="tx1"/>
                </a:solidFill>
              </a:rPr>
              <a:t>, </a:t>
            </a:r>
            <a:r>
              <a:rPr lang="ru-RU" altLang="ru-RU" dirty="0" err="1">
                <a:solidFill>
                  <a:schemeClr val="tx1"/>
                </a:solidFill>
              </a:rPr>
              <a:t>які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її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показники</a:t>
            </a:r>
            <a:r>
              <a:rPr lang="ru-RU" altLang="ru-RU" dirty="0">
                <a:solidFill>
                  <a:schemeClr val="tx1"/>
                </a:solidFill>
              </a:rPr>
              <a:t>, в </a:t>
            </a:r>
            <a:r>
              <a:rPr lang="ru-RU" altLang="ru-RU" dirty="0" err="1">
                <a:solidFill>
                  <a:schemeClr val="tx1"/>
                </a:solidFill>
              </a:rPr>
              <a:t>чому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вимірюється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ефективність</a:t>
            </a:r>
            <a:r>
              <a:rPr lang="ru-RU" altLang="ru-RU" dirty="0">
                <a:solidFill>
                  <a:schemeClr val="tx1"/>
                </a:solidFill>
              </a:rPr>
              <a:t>?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ru-RU" altLang="ru-RU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altLang="ru-RU" dirty="0">
                <a:solidFill>
                  <a:schemeClr val="tx1"/>
                </a:solidFill>
              </a:rPr>
              <a:t>  </a:t>
            </a:r>
            <a:r>
              <a:rPr lang="ru-RU" altLang="ru-RU" dirty="0" err="1">
                <a:solidFill>
                  <a:schemeClr val="tx1"/>
                </a:solidFill>
              </a:rPr>
              <a:t>Які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моделі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інноваційної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діяльності</a:t>
            </a:r>
            <a:r>
              <a:rPr lang="ru-RU" altLang="ru-RU" dirty="0">
                <a:solidFill>
                  <a:schemeClr val="tx1"/>
                </a:solidFill>
              </a:rPr>
              <a:t> для </a:t>
            </a:r>
            <a:r>
              <a:rPr lang="ru-RU" altLang="ru-RU" dirty="0" err="1">
                <a:solidFill>
                  <a:schemeClr val="tx1"/>
                </a:solidFill>
              </a:rPr>
              <a:t>класичних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університетів</a:t>
            </a:r>
            <a:r>
              <a:rPr lang="ru-RU" altLang="ru-RU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5C2F-CDA4-46EE-A8B5-47861C9ACD48}" type="slidenum">
              <a:rPr lang="ru-RU"/>
              <a:pPr/>
              <a:t>4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30300" y="1681163"/>
            <a:ext cx="9955213" cy="4397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3658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ru-RU" sz="2000" b="1" dirty="0">
                <a:solidFill>
                  <a:schemeClr val="tx1"/>
                </a:solidFill>
              </a:rPr>
              <a:t>Третій етап</a:t>
            </a:r>
            <a:r>
              <a:rPr lang="ru-RU" altLang="ru-RU" sz="2000" b="1" dirty="0">
                <a:solidFill>
                  <a:schemeClr val="tx1"/>
                </a:solidFill>
              </a:rPr>
              <a:t>:</a:t>
            </a:r>
          </a:p>
          <a:p>
            <a:pPr marL="6365875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altLang="ru-RU" sz="2000" dirty="0">
                <a:solidFill>
                  <a:schemeClr val="tx1"/>
                </a:solidFill>
              </a:rPr>
              <a:t>комерційна орієнтація</a:t>
            </a:r>
          </a:p>
          <a:p>
            <a:pPr marL="63658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ru-RU" sz="2000" dirty="0">
                <a:solidFill>
                  <a:schemeClr val="tx1"/>
                </a:solidFill>
              </a:rPr>
              <a:t>в академічному </a:t>
            </a:r>
          </a:p>
          <a:p>
            <a:pPr marL="63658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ru-RU" sz="2000" dirty="0">
                <a:solidFill>
                  <a:schemeClr val="tx1"/>
                </a:solidFill>
              </a:rPr>
              <a:t>середовищі </a:t>
            </a:r>
          </a:p>
          <a:p>
            <a:pPr marL="63658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ru-RU" sz="2000" dirty="0">
                <a:solidFill>
                  <a:schemeClr val="tx1"/>
                </a:solidFill>
              </a:rPr>
              <a:t>(комерціалізація </a:t>
            </a:r>
          </a:p>
          <a:p>
            <a:pPr marL="63658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ru-RU" sz="2000" dirty="0">
                <a:solidFill>
                  <a:schemeClr val="tx1"/>
                </a:solidFill>
              </a:rPr>
              <a:t>результатів науково-</a:t>
            </a:r>
          </a:p>
          <a:p>
            <a:pPr marL="63658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ru-RU" sz="2000" dirty="0">
                <a:solidFill>
                  <a:schemeClr val="tx1"/>
                </a:solidFill>
              </a:rPr>
              <a:t>технічної діяльності)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71600" y="2562225"/>
            <a:ext cx="5838825" cy="2635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859213" indent="-3619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ru-RU" sz="2000" b="1" dirty="0">
                <a:solidFill>
                  <a:schemeClr val="tx1"/>
                </a:solidFill>
              </a:rPr>
              <a:t>Другий етап</a:t>
            </a:r>
            <a:r>
              <a:rPr lang="ru-RU" altLang="ru-RU" sz="2000" b="1" dirty="0">
                <a:solidFill>
                  <a:schemeClr val="tx1"/>
                </a:solidFill>
              </a:rPr>
              <a:t>:</a:t>
            </a:r>
          </a:p>
          <a:p>
            <a:pPr marL="3859213" indent="-3619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altLang="ru-RU" sz="2000" dirty="0">
                <a:solidFill>
                  <a:schemeClr val="tx1"/>
                </a:solidFill>
              </a:rPr>
              <a:t>дослідження</a:t>
            </a:r>
          </a:p>
        </p:txBody>
      </p:sp>
      <p:sp>
        <p:nvSpPr>
          <p:cNvPr id="1331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Трансформація моделей університету</a:t>
            </a:r>
            <a:endParaRPr lang="ru-RU" alt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517650" y="3333750"/>
            <a:ext cx="2895600" cy="1092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ru-RU" sz="2000" b="1" dirty="0">
                <a:solidFill>
                  <a:schemeClr val="tx1"/>
                </a:solidFill>
              </a:rPr>
              <a:t>Перший етап</a:t>
            </a:r>
            <a:r>
              <a:rPr lang="ru-RU" altLang="ru-RU" sz="2000" b="1" dirty="0">
                <a:solidFill>
                  <a:schemeClr val="tx1"/>
                </a:solidFill>
              </a:rPr>
              <a:t>:</a:t>
            </a: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altLang="ru-RU" sz="2000" dirty="0">
                <a:solidFill>
                  <a:schemeClr val="tx1"/>
                </a:solidFill>
              </a:rPr>
              <a:t>освіта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5A5F-700B-44B7-B83F-65B8DFE9584D}" type="slidenum">
              <a:rPr lang="ru-RU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Концепція «підприємницьких університетів»</a:t>
            </a:r>
            <a:endParaRPr lang="ru-RU" altLang="ru-RU" smtClean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 bwMode="auto">
          <a:xfrm>
            <a:off x="1104900" y="1600200"/>
            <a:ext cx="9982200" cy="1909763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457200" indent="-457200" eaLnBrk="1" hangingPunct="1">
              <a:buFontTx/>
              <a:buAutoNum type="arabicPeriod"/>
            </a:pPr>
            <a:r>
              <a:rPr lang="ru-RU" altLang="ru-RU" smtClean="0"/>
              <a:t>Здатний залучити додаткові фінансові ресурси для забезпечення своєї діяльності; </a:t>
            </a:r>
            <a:endParaRPr lang="ru-RU" altLang="ru-RU" sz="2400" smtClean="0"/>
          </a:p>
          <a:p>
            <a:pPr marL="457200" indent="-457200" eaLnBrk="1" hangingPunct="1">
              <a:buFontTx/>
              <a:buAutoNum type="arabicPeriod"/>
            </a:pPr>
            <a:r>
              <a:rPr lang="ru-RU" altLang="ru-RU" smtClean="0"/>
              <a:t>Розвиває інноваційні методи навчання та модифікує його зміст;</a:t>
            </a:r>
          </a:p>
          <a:p>
            <a:pPr marL="457200" indent="-457200" eaLnBrk="1" hangingPunct="1">
              <a:buFontTx/>
              <a:buNone/>
            </a:pPr>
            <a:r>
              <a:rPr lang="ru-RU" altLang="ru-RU" smtClean="0"/>
              <a:t>3.  Тісно взаємодіє з бізнес-середовищем, де впроваджуються розробки університетських вчених. </a:t>
            </a:r>
          </a:p>
          <a:p>
            <a:pPr marL="457200" indent="-457200" eaLnBrk="1" hangingPunct="1">
              <a:buFont typeface="Bookman Old Style" pitchFamily="18" charset="0"/>
              <a:buNone/>
            </a:pPr>
            <a:endParaRPr lang="ru-RU" altLang="ru-RU" smtClean="0"/>
          </a:p>
          <a:p>
            <a:pPr marL="457200" indent="-457200" eaLnBrk="1" hangingPunct="1"/>
            <a:endParaRPr lang="ru-RU" altLang="ru-RU" smtClean="0"/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1874838" y="3937000"/>
            <a:ext cx="8353425" cy="16557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chemeClr val="bg1"/>
                </a:solidFill>
                <a:latin typeface="Arial" charset="0"/>
              </a:rPr>
              <a:t>Концепція підприємницького університету</a:t>
            </a:r>
            <a:endParaRPr lang="ru-RU" altLang="ru-RU">
              <a:solidFill>
                <a:schemeClr val="bg1"/>
              </a:solidFill>
              <a:latin typeface="Arial" charset="0"/>
            </a:endParaRPr>
          </a:p>
          <a:p>
            <a:pPr algn="ctr" eaLnBrk="1" hangingPunct="1"/>
            <a:r>
              <a:rPr lang="ru-RU" altLang="ru-RU">
                <a:solidFill>
                  <a:schemeClr val="bg1"/>
                </a:solidFill>
                <a:latin typeface="Arial" charset="0"/>
              </a:rPr>
              <a:t>об</a:t>
            </a:r>
            <a:r>
              <a:rPr lang="en-US" altLang="ru-RU">
                <a:solidFill>
                  <a:schemeClr val="bg1"/>
                </a:solidFill>
                <a:latin typeface="Arial" charset="0"/>
              </a:rPr>
              <a:t>’</a:t>
            </a:r>
            <a:r>
              <a:rPr lang="uk-UA" altLang="ru-RU">
                <a:solidFill>
                  <a:schemeClr val="bg1"/>
                </a:solidFill>
                <a:latin typeface="Arial" charset="0"/>
              </a:rPr>
              <a:t>єднує класичну модель університету</a:t>
            </a:r>
          </a:p>
          <a:p>
            <a:pPr algn="ctr" eaLnBrk="1" hangingPunct="1"/>
            <a:r>
              <a:rPr lang="ru-RU" altLang="ru-RU">
                <a:solidFill>
                  <a:schemeClr val="bg1"/>
                </a:solidFill>
                <a:latin typeface="Arial" charset="0"/>
              </a:rPr>
              <a:t>з культурою підприємництва, інновацій та технологічного трансфера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14A6-6978-4ED7-948E-A7D3D8BC2E99}" type="slidenum">
              <a:rPr lang="ru-RU"/>
              <a:pPr/>
              <a:t>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Формування «третьої задачі» університету</a:t>
            </a:r>
            <a:endParaRPr lang="ru-RU" alt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104900" y="1785938"/>
            <a:ext cx="9980613" cy="22891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dirty="0" err="1">
                <a:solidFill>
                  <a:schemeClr val="tx1"/>
                </a:solidFill>
              </a:rPr>
              <a:t>Традиційні</a:t>
            </a:r>
            <a:r>
              <a:rPr lang="ru-RU" altLang="ru-RU" sz="2000" b="1" dirty="0">
                <a:solidFill>
                  <a:schemeClr val="tx1"/>
                </a:solidFill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</a:rPr>
              <a:t>задачі</a:t>
            </a:r>
            <a:r>
              <a:rPr lang="ru-RU" altLang="ru-RU" sz="2000" b="1" dirty="0">
                <a:solidFill>
                  <a:schemeClr val="tx1"/>
                </a:solidFill>
              </a:rPr>
              <a:t> </a:t>
            </a:r>
            <a:r>
              <a:rPr lang="ru-RU" altLang="ru-RU" sz="2000" b="1" dirty="0" err="1">
                <a:solidFill>
                  <a:schemeClr val="tx1"/>
                </a:solidFill>
              </a:rPr>
              <a:t>університетів</a:t>
            </a:r>
            <a:r>
              <a:rPr lang="ru-RU" altLang="ru-RU" sz="2000" b="1" dirty="0">
                <a:solidFill>
                  <a:schemeClr val="tx1"/>
                </a:solidFill>
              </a:rPr>
              <a:t> (</a:t>
            </a:r>
            <a:r>
              <a:rPr lang="ru-RU" altLang="ru-RU" sz="2000" b="1" dirty="0" err="1">
                <a:solidFill>
                  <a:schemeClr val="tx1"/>
                </a:solidFill>
              </a:rPr>
              <a:t>трансформація</a:t>
            </a:r>
            <a:r>
              <a:rPr lang="ru-RU" altLang="ru-RU" sz="2000" b="1" dirty="0">
                <a:solidFill>
                  <a:schemeClr val="tx1"/>
                </a:solidFill>
              </a:rPr>
              <a:t>)</a:t>
            </a:r>
          </a:p>
          <a:p>
            <a:pPr lvl="1" algn="ctr">
              <a:defRPr/>
            </a:pPr>
            <a:r>
              <a:rPr lang="ru-RU" altLang="ru-RU" dirty="0" err="1">
                <a:solidFill>
                  <a:schemeClr val="tx1"/>
                </a:solidFill>
              </a:rPr>
              <a:t>учбова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діяльність</a:t>
            </a:r>
            <a:endParaRPr lang="ru-RU" altLang="ru-RU" dirty="0">
              <a:solidFill>
                <a:schemeClr val="tx1"/>
              </a:solidFill>
            </a:endParaRPr>
          </a:p>
          <a:p>
            <a:pPr lvl="1" algn="ctr">
              <a:defRPr/>
            </a:pPr>
            <a:r>
              <a:rPr lang="ru-RU" altLang="ru-RU" dirty="0">
                <a:solidFill>
                  <a:schemeClr val="tx1"/>
                </a:solidFill>
              </a:rPr>
              <a:t>(</a:t>
            </a:r>
            <a:r>
              <a:rPr lang="ru-RU" altLang="ru-RU" i="1" dirty="0" err="1">
                <a:solidFill>
                  <a:schemeClr val="tx1"/>
                </a:solidFill>
              </a:rPr>
              <a:t>поява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нових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учбових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дисциплін</a:t>
            </a:r>
            <a:r>
              <a:rPr lang="ru-RU" altLang="ru-RU" i="1" dirty="0">
                <a:solidFill>
                  <a:schemeClr val="tx1"/>
                </a:solidFill>
              </a:rPr>
              <a:t>, </a:t>
            </a:r>
            <a:r>
              <a:rPr lang="ru-RU" altLang="ru-RU" i="1" dirty="0" err="1">
                <a:solidFill>
                  <a:schemeClr val="tx1"/>
                </a:solidFill>
              </a:rPr>
              <a:t>розвиток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інноваційних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методів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навчання</a:t>
            </a:r>
            <a:r>
              <a:rPr lang="ru-RU" altLang="ru-RU" dirty="0">
                <a:solidFill>
                  <a:schemeClr val="tx1"/>
                </a:solidFill>
              </a:rPr>
              <a:t>)</a:t>
            </a:r>
          </a:p>
          <a:p>
            <a:pPr lvl="1" algn="ctr">
              <a:defRPr/>
            </a:pPr>
            <a:r>
              <a:rPr lang="ru-RU" altLang="ru-RU" dirty="0">
                <a:solidFill>
                  <a:schemeClr val="tx1"/>
                </a:solidFill>
              </a:rPr>
              <a:t> </a:t>
            </a:r>
          </a:p>
          <a:p>
            <a:pPr lvl="1" algn="ctr">
              <a:defRPr/>
            </a:pPr>
            <a:r>
              <a:rPr lang="ru-RU" altLang="ru-RU" dirty="0" err="1">
                <a:solidFill>
                  <a:schemeClr val="tx1"/>
                </a:solidFill>
              </a:rPr>
              <a:t>наукова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діяльність</a:t>
            </a:r>
            <a:endParaRPr lang="ru-RU" altLang="ru-RU" dirty="0">
              <a:solidFill>
                <a:schemeClr val="tx1"/>
              </a:solidFill>
            </a:endParaRPr>
          </a:p>
          <a:p>
            <a:pPr lvl="1" algn="ctr">
              <a:defRPr/>
            </a:pPr>
            <a:r>
              <a:rPr lang="ru-RU" altLang="ru-RU" dirty="0">
                <a:solidFill>
                  <a:schemeClr val="tx1"/>
                </a:solidFill>
              </a:rPr>
              <a:t>(</a:t>
            </a:r>
            <a:r>
              <a:rPr lang="ru-RU" altLang="ru-RU" i="1" dirty="0" err="1">
                <a:solidFill>
                  <a:schemeClr val="tx1"/>
                </a:solidFill>
              </a:rPr>
              <a:t>генерація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нових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знань</a:t>
            </a:r>
            <a:r>
              <a:rPr lang="ru-RU" altLang="ru-RU" i="1" dirty="0">
                <a:solidFill>
                  <a:schemeClr val="tx1"/>
                </a:solidFill>
              </a:rPr>
              <a:t>; </a:t>
            </a:r>
            <a:r>
              <a:rPr lang="ru-RU" altLang="ru-RU" i="1" dirty="0" err="1">
                <a:solidFill>
                  <a:schemeClr val="tx1"/>
                </a:solidFill>
              </a:rPr>
              <a:t>перехід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від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індивідуальних</a:t>
            </a:r>
            <a:r>
              <a:rPr lang="ru-RU" altLang="ru-RU" i="1" dirty="0">
                <a:solidFill>
                  <a:schemeClr val="tx1"/>
                </a:solidFill>
              </a:rPr>
              <a:t> до </a:t>
            </a:r>
            <a:r>
              <a:rPr lang="ru-RU" altLang="ru-RU" i="1" dirty="0" err="1">
                <a:solidFill>
                  <a:schemeClr val="tx1"/>
                </a:solidFill>
              </a:rPr>
              <a:t>міждисциплінарних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групових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досліджень</a:t>
            </a:r>
            <a:r>
              <a:rPr lang="ru-RU" altLang="ru-RU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04900" y="4895850"/>
            <a:ext cx="9980613" cy="14033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chemeClr val="tx1"/>
                </a:solidFill>
              </a:rPr>
              <a:t>Нова («</a:t>
            </a:r>
            <a:r>
              <a:rPr lang="ru-RU" altLang="ru-RU" sz="2000" b="1" dirty="0" err="1">
                <a:solidFill>
                  <a:schemeClr val="tx1"/>
                </a:solidFill>
              </a:rPr>
              <a:t>третя</a:t>
            </a:r>
            <a:r>
              <a:rPr lang="ru-RU" altLang="ru-RU" sz="2000" b="1" dirty="0">
                <a:solidFill>
                  <a:schemeClr val="tx1"/>
                </a:solidFill>
              </a:rPr>
              <a:t>») задача </a:t>
            </a:r>
            <a:r>
              <a:rPr lang="ru-RU" altLang="ru-RU" sz="2000" b="1" dirty="0" err="1">
                <a:solidFill>
                  <a:schemeClr val="tx1"/>
                </a:solidFill>
              </a:rPr>
              <a:t>університетів</a:t>
            </a:r>
            <a:endParaRPr lang="ru-RU" altLang="ru-RU" sz="20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0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комерціалізація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наукових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результатів</a:t>
            </a:r>
            <a:r>
              <a:rPr lang="ru-RU" altLang="ru-RU" dirty="0">
                <a:solidFill>
                  <a:schemeClr val="tx1"/>
                </a:solidFill>
              </a:rPr>
              <a:t>, </a:t>
            </a:r>
            <a:r>
              <a:rPr lang="ru-RU" altLang="ru-RU" dirty="0" err="1">
                <a:solidFill>
                  <a:schemeClr val="tx1"/>
                </a:solidFill>
              </a:rPr>
              <a:t>отриманих</a:t>
            </a:r>
            <a:r>
              <a:rPr lang="ru-RU" altLang="ru-RU" dirty="0">
                <a:solidFill>
                  <a:schemeClr val="tx1"/>
                </a:solidFill>
              </a:rPr>
              <a:t> в </a:t>
            </a:r>
            <a:r>
              <a:rPr lang="ru-RU" altLang="ru-RU" dirty="0" err="1">
                <a:solidFill>
                  <a:schemeClr val="tx1"/>
                </a:solidFill>
              </a:rPr>
              <a:t>підрозділах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altLang="ru-RU" dirty="0" err="1">
                <a:solidFill>
                  <a:schemeClr val="tx1"/>
                </a:solidFill>
              </a:rPr>
              <a:t>університетів</a:t>
            </a:r>
            <a:endParaRPr lang="ru-RU" altLang="ru-RU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dirty="0">
                <a:solidFill>
                  <a:schemeClr val="tx1"/>
                </a:solidFill>
              </a:rPr>
              <a:t>(</a:t>
            </a:r>
            <a:r>
              <a:rPr lang="ru-RU" altLang="ru-RU" i="1" dirty="0" err="1">
                <a:solidFill>
                  <a:schemeClr val="tx1"/>
                </a:solidFill>
              </a:rPr>
              <a:t>патентування</a:t>
            </a:r>
            <a:r>
              <a:rPr lang="ru-RU" altLang="ru-RU" i="1" dirty="0">
                <a:solidFill>
                  <a:schemeClr val="tx1"/>
                </a:solidFill>
              </a:rPr>
              <a:t>, </a:t>
            </a:r>
            <a:r>
              <a:rPr lang="ru-RU" altLang="ru-RU" i="1" dirty="0" err="1">
                <a:solidFill>
                  <a:schemeClr val="tx1"/>
                </a:solidFill>
              </a:rPr>
              <a:t>ліцензування</a:t>
            </a:r>
            <a:r>
              <a:rPr lang="ru-RU" altLang="ru-RU" i="1" dirty="0">
                <a:solidFill>
                  <a:schemeClr val="tx1"/>
                </a:solidFill>
              </a:rPr>
              <a:t>, </a:t>
            </a:r>
            <a:r>
              <a:rPr lang="ru-RU" altLang="ru-RU" i="1" dirty="0" err="1">
                <a:solidFill>
                  <a:schemeClr val="tx1"/>
                </a:solidFill>
              </a:rPr>
              <a:t>створення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малих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інноваційних</a:t>
            </a:r>
            <a:r>
              <a:rPr lang="ru-RU" altLang="ru-RU" i="1" dirty="0">
                <a:solidFill>
                  <a:schemeClr val="tx1"/>
                </a:solidFill>
              </a:rPr>
              <a:t> </a:t>
            </a:r>
            <a:r>
              <a:rPr lang="ru-RU" altLang="ru-RU" i="1" dirty="0" err="1">
                <a:solidFill>
                  <a:schemeClr val="tx1"/>
                </a:solidFill>
              </a:rPr>
              <a:t>компаній</a:t>
            </a:r>
            <a:r>
              <a:rPr lang="ru-RU" altLang="ru-RU" i="1" dirty="0">
                <a:solidFill>
                  <a:schemeClr val="tx1"/>
                </a:solidFill>
              </a:rPr>
              <a:t> та </a:t>
            </a:r>
            <a:r>
              <a:rPr lang="ru-RU" altLang="ru-RU" i="1" dirty="0" err="1">
                <a:solidFill>
                  <a:schemeClr val="tx1"/>
                </a:solidFill>
              </a:rPr>
              <a:t>ін</a:t>
            </a:r>
            <a:r>
              <a:rPr lang="ru-RU" altLang="ru-RU" dirty="0">
                <a:solidFill>
                  <a:schemeClr val="tx1"/>
                </a:solidFill>
              </a:rPr>
              <a:t>.)</a:t>
            </a:r>
          </a:p>
        </p:txBody>
      </p:sp>
      <p:sp>
        <p:nvSpPr>
          <p:cNvPr id="6" name="Стрелка вправо 5"/>
          <p:cNvSpPr/>
          <p:nvPr/>
        </p:nvSpPr>
        <p:spPr>
          <a:xfrm rot="5400000">
            <a:off x="5772150" y="4143376"/>
            <a:ext cx="644525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807C-2FA8-41E1-8F80-0904BE6B2C39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Нова роль університету</a:t>
            </a:r>
            <a:endParaRPr lang="ru-RU" altLang="ru-RU" smtClean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 bwMode="auto">
          <a:xfrm>
            <a:off x="1104900" y="1600200"/>
            <a:ext cx="9982200" cy="224631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b="1" smtClean="0"/>
              <a:t>Досвід найкращих дослідних університетів:</a:t>
            </a:r>
          </a:p>
          <a:p>
            <a:pPr eaLnBrk="1" hangingPunct="1"/>
            <a:r>
              <a:rPr lang="ru-RU" altLang="ru-RU" smtClean="0"/>
              <a:t>виникає замкнутий цикл від навчання та досліджень до </a:t>
            </a:r>
            <a:r>
              <a:rPr lang="ru-RU" altLang="ru-RU" b="1" smtClean="0"/>
              <a:t>створення малих інноваційних підприємств</a:t>
            </a:r>
            <a:r>
              <a:rPr lang="ru-RU" altLang="ru-RU" smtClean="0"/>
              <a:t>;</a:t>
            </a:r>
            <a:endParaRPr lang="ru-RU" altLang="ru-RU" i="1" smtClean="0"/>
          </a:p>
          <a:p>
            <a:pPr eaLnBrk="1" hangingPunct="1"/>
            <a:r>
              <a:rPr lang="ru-RU" altLang="ru-RU" smtClean="0"/>
              <a:t>В університетів виникає нова задача – це не стільки підготовка кадрів, скільки </a:t>
            </a:r>
            <a:r>
              <a:rPr lang="ru-RU" altLang="ru-RU" b="1" smtClean="0"/>
              <a:t>виробництво інноваційних ідей і кадрів, які їх доносять та впроваджують</a:t>
            </a:r>
            <a:r>
              <a:rPr lang="ru-RU" altLang="ru-RU" smtClean="0"/>
              <a:t>. </a:t>
            </a:r>
            <a:endParaRPr lang="ru-RU" altLang="ru-RU" b="1" smtClean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71663" y="3846513"/>
            <a:ext cx="8445500" cy="25542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dirty="0" err="1">
                <a:solidFill>
                  <a:schemeClr val="tx1"/>
                </a:solidFill>
              </a:rPr>
              <a:t>Виходить</a:t>
            </a:r>
            <a:r>
              <a:rPr lang="ru-RU" altLang="ru-RU" sz="2000" dirty="0">
                <a:solidFill>
                  <a:schemeClr val="tx1"/>
                </a:solidFill>
              </a:rPr>
              <a:t>, </a:t>
            </a:r>
            <a:r>
              <a:rPr lang="ru-RU" altLang="ru-RU" sz="2000" dirty="0" err="1">
                <a:solidFill>
                  <a:schemeClr val="tx1"/>
                </a:solidFill>
              </a:rPr>
              <a:t>що</a:t>
            </a:r>
            <a:r>
              <a:rPr lang="ru-RU" altLang="ru-RU" sz="2000" dirty="0">
                <a:solidFill>
                  <a:schemeClr val="tx1"/>
                </a:solidFill>
              </a:rPr>
              <a:t> ВНЗ, </a:t>
            </a:r>
            <a:r>
              <a:rPr lang="ru-RU" altLang="ru-RU" sz="2000" dirty="0" err="1">
                <a:solidFill>
                  <a:schemeClr val="tx1"/>
                </a:solidFill>
              </a:rPr>
              <a:t>що</a:t>
            </a:r>
            <a:r>
              <a:rPr lang="ru-RU" altLang="ru-RU" sz="2000" dirty="0">
                <a:solidFill>
                  <a:schemeClr val="tx1"/>
                </a:solidFill>
              </a:rPr>
              <a:t> не </a:t>
            </a:r>
            <a:r>
              <a:rPr lang="ru-RU" altLang="ru-RU" sz="2000" dirty="0" err="1">
                <a:solidFill>
                  <a:schemeClr val="tx1"/>
                </a:solidFill>
              </a:rPr>
              <a:t>впишеться</a:t>
            </a:r>
            <a:r>
              <a:rPr lang="ru-RU" altLang="ru-RU" sz="2000" dirty="0">
                <a:solidFill>
                  <a:schemeClr val="tx1"/>
                </a:solidFill>
              </a:rPr>
              <a:t> в </a:t>
            </a:r>
            <a:r>
              <a:rPr lang="ru-RU" altLang="ru-RU" sz="2000" dirty="0" err="1">
                <a:solidFill>
                  <a:schemeClr val="tx1"/>
                </a:solidFill>
              </a:rPr>
              <a:t>нову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</a:rPr>
              <a:t>економіку</a:t>
            </a:r>
            <a:r>
              <a:rPr lang="ru-RU" altLang="ru-RU" sz="2000" dirty="0">
                <a:solidFill>
                  <a:schemeClr val="tx1"/>
                </a:solidFill>
              </a:rPr>
              <a:t> в </a:t>
            </a:r>
            <a:r>
              <a:rPr lang="ru-RU" altLang="ru-RU" sz="2000" dirty="0" err="1">
                <a:solidFill>
                  <a:schemeClr val="tx1"/>
                </a:solidFill>
              </a:rPr>
              <a:t>якості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</a:rPr>
              <a:t>її</a:t>
            </a:r>
            <a:r>
              <a:rPr lang="ru-RU" altLang="ru-RU" sz="2000" dirty="0">
                <a:solidFill>
                  <a:schemeClr val="tx1"/>
                </a:solidFill>
              </a:rPr>
              <a:t> центра </a:t>
            </a:r>
            <a:r>
              <a:rPr lang="ru-RU" altLang="ru-RU" sz="2000" dirty="0" err="1">
                <a:solidFill>
                  <a:schemeClr val="tx1"/>
                </a:solidFill>
              </a:rPr>
              <a:t>виробництва</a:t>
            </a:r>
            <a:r>
              <a:rPr lang="ru-RU" altLang="ru-RU" sz="2000" dirty="0">
                <a:solidFill>
                  <a:schemeClr val="tx1"/>
                </a:solidFill>
              </a:rPr>
              <a:t>, на </a:t>
            </a:r>
            <a:r>
              <a:rPr lang="ru-RU" altLang="ru-RU" sz="2000" dirty="0" err="1">
                <a:solidFill>
                  <a:schemeClr val="tx1"/>
                </a:solidFill>
              </a:rPr>
              <a:t>має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</a:rPr>
              <a:t>майбутнього</a:t>
            </a:r>
            <a:r>
              <a:rPr lang="ru-RU" altLang="ru-RU" sz="2000" dirty="0">
                <a:solidFill>
                  <a:schemeClr val="tx1"/>
                </a:solidFill>
              </a:rPr>
              <a:t>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0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dirty="0" err="1">
                <a:solidFill>
                  <a:schemeClr val="tx1"/>
                </a:solidFill>
              </a:rPr>
              <a:t>Загальносвітова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</a:rPr>
              <a:t>тенденція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</a:rPr>
              <a:t>розвитку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</a:rPr>
              <a:t>веде</a:t>
            </a:r>
            <a:r>
              <a:rPr lang="ru-RU" altLang="ru-RU" sz="2000" dirty="0">
                <a:solidFill>
                  <a:schemeClr val="tx1"/>
                </a:solidFill>
              </a:rPr>
              <a:t> до того, </a:t>
            </a:r>
            <a:r>
              <a:rPr lang="ru-RU" altLang="ru-RU" sz="2000" dirty="0" err="1">
                <a:solidFill>
                  <a:schemeClr val="tx1"/>
                </a:solidFill>
              </a:rPr>
              <a:t>щоб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</a:rPr>
              <a:t>підготувати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</a:rPr>
              <a:t>університети</a:t>
            </a:r>
            <a:r>
              <a:rPr lang="ru-RU" altLang="ru-RU" sz="2000" dirty="0">
                <a:solidFill>
                  <a:schemeClr val="tx1"/>
                </a:solidFill>
              </a:rPr>
              <a:t> до </a:t>
            </a:r>
            <a:r>
              <a:rPr lang="ru-RU" altLang="ru-RU" sz="2000" dirty="0" err="1">
                <a:solidFill>
                  <a:schemeClr val="tx1"/>
                </a:solidFill>
              </a:rPr>
              <a:t>ролі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</a:rPr>
              <a:t>повноцінних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</a:rPr>
              <a:t>господарюючих</a:t>
            </a:r>
            <a:r>
              <a:rPr lang="ru-RU" altLang="ru-RU" sz="2000" dirty="0">
                <a:solidFill>
                  <a:schemeClr val="tx1"/>
                </a:solidFill>
              </a:rPr>
              <a:t> </a:t>
            </a:r>
            <a:r>
              <a:rPr lang="ru-RU" altLang="ru-RU" sz="2000" dirty="0" err="1">
                <a:solidFill>
                  <a:schemeClr val="tx1"/>
                </a:solidFill>
              </a:rPr>
              <a:t>суб</a:t>
            </a:r>
            <a:r>
              <a:rPr lang="en-US" altLang="ru-RU" sz="2000" dirty="0">
                <a:solidFill>
                  <a:schemeClr val="tx1"/>
                </a:solidFill>
              </a:rPr>
              <a:t>’</a:t>
            </a:r>
            <a:r>
              <a:rPr lang="uk-UA" altLang="ru-RU" sz="2000" dirty="0" err="1">
                <a:solidFill>
                  <a:schemeClr val="tx1"/>
                </a:solidFill>
              </a:rPr>
              <a:t>єктів</a:t>
            </a:r>
            <a:r>
              <a:rPr lang="uk-UA" altLang="ru-RU" sz="2000" dirty="0">
                <a:solidFill>
                  <a:schemeClr val="tx1"/>
                </a:solidFill>
              </a:rPr>
              <a:t> нової економіки</a:t>
            </a:r>
            <a:endParaRPr lang="ru-RU" altLang="ru-RU" sz="20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8952-1471-4433-B3AA-DF1F37685C7E}" type="slidenum">
              <a:rPr lang="ru-RU"/>
              <a:pPr/>
              <a:t>8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6656388" y="3921125"/>
            <a:ext cx="1666875" cy="1211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402013" y="3921125"/>
            <a:ext cx="1666875" cy="1211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987925" y="2073275"/>
            <a:ext cx="1668463" cy="1209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Концепція «потрійної спіралі»</a:t>
            </a:r>
            <a:endParaRPr lang="ru-RU" altLang="ru-RU" smtClean="0"/>
          </a:p>
        </p:txBody>
      </p:sp>
      <p:grpSp>
        <p:nvGrpSpPr>
          <p:cNvPr id="18438" name="Group 5"/>
          <p:cNvGrpSpPr>
            <a:grpSpLocks noChangeAspect="1"/>
          </p:cNvGrpSpPr>
          <p:nvPr/>
        </p:nvGrpSpPr>
        <p:grpSpPr bwMode="auto">
          <a:xfrm>
            <a:off x="3360738" y="1692275"/>
            <a:ext cx="4987925" cy="3959225"/>
            <a:chOff x="1274" y="890"/>
            <a:chExt cx="3851" cy="2858"/>
          </a:xfrm>
        </p:grpSpPr>
        <p:sp>
          <p:nvSpPr>
            <p:cNvPr id="18441" name="AutoShape 6"/>
            <p:cNvSpPr>
              <a:spLocks noChangeAspect="1" noChangeArrowheads="1" noTextEdit="1"/>
            </p:cNvSpPr>
            <p:nvPr/>
          </p:nvSpPr>
          <p:spPr bwMode="auto">
            <a:xfrm>
              <a:off x="1274" y="890"/>
              <a:ext cx="3851" cy="2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42" name="Rectangle 9"/>
            <p:cNvSpPr>
              <a:spLocks noChangeArrowheads="1"/>
            </p:cNvSpPr>
            <p:nvPr/>
          </p:nvSpPr>
          <p:spPr bwMode="auto">
            <a:xfrm>
              <a:off x="1648" y="2839"/>
              <a:ext cx="634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 algn="ctr" eaLnBrk="1" hangingPunct="1">
                <a:buFont typeface="Wingdings" pitchFamily="2" charset="2"/>
                <a:buNone/>
              </a:pPr>
              <a:r>
                <a:rPr lang="ru-RU" altLang="ru-RU" sz="2000" b="1">
                  <a:solidFill>
                    <a:schemeClr val="bg1"/>
                  </a:solidFill>
                  <a:latin typeface="Arial" charset="0"/>
                </a:rPr>
                <a:t>Бізнес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2210" y="3031"/>
              <a:ext cx="0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 algn="ctr" eaLnBrk="1" hangingPunct="1">
                <a:buFont typeface="Wingdings" pitchFamily="2" charset="2"/>
                <a:buNone/>
              </a:pPr>
              <a:endParaRPr lang="ru-RU" altLang="ru-RU" sz="2000" b="1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8444" name="Rectangle 14"/>
            <p:cNvSpPr>
              <a:spLocks noChangeArrowheads="1"/>
            </p:cNvSpPr>
            <p:nvPr/>
          </p:nvSpPr>
          <p:spPr bwMode="auto">
            <a:xfrm>
              <a:off x="2593" y="1466"/>
              <a:ext cx="1173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 algn="ctr" eaLnBrk="1" hangingPunct="1">
                <a:buFont typeface="Wingdings" pitchFamily="2" charset="2"/>
                <a:buNone/>
              </a:pPr>
              <a:r>
                <a:rPr lang="ru-RU" altLang="ru-RU" sz="2000" b="1">
                  <a:solidFill>
                    <a:schemeClr val="bg1"/>
                  </a:solidFill>
                  <a:latin typeface="Arial" charset="0"/>
                </a:rPr>
                <a:t>Університет</a:t>
              </a:r>
            </a:p>
          </p:txBody>
        </p:sp>
        <p:sp>
          <p:nvSpPr>
            <p:cNvPr id="18445" name="Rectangle 17"/>
            <p:cNvSpPr>
              <a:spLocks noChangeArrowheads="1"/>
            </p:cNvSpPr>
            <p:nvPr/>
          </p:nvSpPr>
          <p:spPr bwMode="auto">
            <a:xfrm>
              <a:off x="4043" y="2805"/>
              <a:ext cx="854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 algn="ctr" eaLnBrk="1" hangingPunct="1">
                <a:buFont typeface="Wingdings" pitchFamily="2" charset="2"/>
                <a:buNone/>
              </a:pPr>
              <a:r>
                <a:rPr lang="ru-RU" altLang="ru-RU" sz="2000" b="1">
                  <a:solidFill>
                    <a:schemeClr val="bg1"/>
                  </a:solidFill>
                  <a:latin typeface="Arial" charset="0"/>
                </a:rPr>
                <a:t>Держава</a:t>
              </a:r>
            </a:p>
          </p:txBody>
        </p:sp>
        <p:sp>
          <p:nvSpPr>
            <p:cNvPr id="18446" name="Freeform 18"/>
            <p:cNvSpPr>
              <a:spLocks/>
            </p:cNvSpPr>
            <p:nvPr/>
          </p:nvSpPr>
          <p:spPr bwMode="auto">
            <a:xfrm>
              <a:off x="1925" y="1541"/>
              <a:ext cx="618" cy="924"/>
            </a:xfrm>
            <a:custGeom>
              <a:avLst/>
              <a:gdLst>
                <a:gd name="T0" fmla="*/ 29 w 618"/>
                <a:gd name="T1" fmla="*/ 924 h 924"/>
                <a:gd name="T2" fmla="*/ 0 w 618"/>
                <a:gd name="T3" fmla="*/ 818 h 924"/>
                <a:gd name="T4" fmla="*/ 46 w 618"/>
                <a:gd name="T5" fmla="*/ 844 h 924"/>
                <a:gd name="T6" fmla="*/ 524 w 618"/>
                <a:gd name="T7" fmla="*/ 54 h 924"/>
                <a:gd name="T8" fmla="*/ 478 w 618"/>
                <a:gd name="T9" fmla="*/ 28 h 924"/>
                <a:gd name="T10" fmla="*/ 589 w 618"/>
                <a:gd name="T11" fmla="*/ 0 h 924"/>
                <a:gd name="T12" fmla="*/ 618 w 618"/>
                <a:gd name="T13" fmla="*/ 106 h 924"/>
                <a:gd name="T14" fmla="*/ 572 w 618"/>
                <a:gd name="T15" fmla="*/ 80 h 924"/>
                <a:gd name="T16" fmla="*/ 94 w 618"/>
                <a:gd name="T17" fmla="*/ 871 h 924"/>
                <a:gd name="T18" fmla="*/ 140 w 618"/>
                <a:gd name="T19" fmla="*/ 896 h 924"/>
                <a:gd name="T20" fmla="*/ 29 w 618"/>
                <a:gd name="T21" fmla="*/ 924 h 9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18" h="924">
                  <a:moveTo>
                    <a:pt x="29" y="924"/>
                  </a:moveTo>
                  <a:lnTo>
                    <a:pt x="0" y="818"/>
                  </a:lnTo>
                  <a:lnTo>
                    <a:pt x="46" y="844"/>
                  </a:lnTo>
                  <a:lnTo>
                    <a:pt x="524" y="54"/>
                  </a:lnTo>
                  <a:lnTo>
                    <a:pt x="478" y="28"/>
                  </a:lnTo>
                  <a:lnTo>
                    <a:pt x="589" y="0"/>
                  </a:lnTo>
                  <a:lnTo>
                    <a:pt x="618" y="106"/>
                  </a:lnTo>
                  <a:lnTo>
                    <a:pt x="572" y="80"/>
                  </a:lnTo>
                  <a:lnTo>
                    <a:pt x="94" y="871"/>
                  </a:lnTo>
                  <a:lnTo>
                    <a:pt x="140" y="896"/>
                  </a:lnTo>
                  <a:lnTo>
                    <a:pt x="29" y="924"/>
                  </a:lnTo>
                  <a:close/>
                </a:path>
              </a:pathLst>
            </a:custGeom>
            <a:solidFill>
              <a:srgbClr val="1736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47" name="Freeform 19"/>
            <p:cNvSpPr>
              <a:spLocks/>
            </p:cNvSpPr>
            <p:nvPr/>
          </p:nvSpPr>
          <p:spPr bwMode="auto">
            <a:xfrm>
              <a:off x="1925" y="1541"/>
              <a:ext cx="618" cy="924"/>
            </a:xfrm>
            <a:custGeom>
              <a:avLst/>
              <a:gdLst>
                <a:gd name="T0" fmla="*/ 29 w 618"/>
                <a:gd name="T1" fmla="*/ 924 h 924"/>
                <a:gd name="T2" fmla="*/ 0 w 618"/>
                <a:gd name="T3" fmla="*/ 818 h 924"/>
                <a:gd name="T4" fmla="*/ 46 w 618"/>
                <a:gd name="T5" fmla="*/ 844 h 924"/>
                <a:gd name="T6" fmla="*/ 524 w 618"/>
                <a:gd name="T7" fmla="*/ 54 h 924"/>
                <a:gd name="T8" fmla="*/ 478 w 618"/>
                <a:gd name="T9" fmla="*/ 28 h 924"/>
                <a:gd name="T10" fmla="*/ 589 w 618"/>
                <a:gd name="T11" fmla="*/ 0 h 924"/>
                <a:gd name="T12" fmla="*/ 618 w 618"/>
                <a:gd name="T13" fmla="*/ 106 h 924"/>
                <a:gd name="T14" fmla="*/ 572 w 618"/>
                <a:gd name="T15" fmla="*/ 80 h 924"/>
                <a:gd name="T16" fmla="*/ 94 w 618"/>
                <a:gd name="T17" fmla="*/ 871 h 924"/>
                <a:gd name="T18" fmla="*/ 140 w 618"/>
                <a:gd name="T19" fmla="*/ 896 h 924"/>
                <a:gd name="T20" fmla="*/ 29 w 618"/>
                <a:gd name="T21" fmla="*/ 924 h 9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18" h="924">
                  <a:moveTo>
                    <a:pt x="29" y="924"/>
                  </a:moveTo>
                  <a:lnTo>
                    <a:pt x="0" y="818"/>
                  </a:lnTo>
                  <a:lnTo>
                    <a:pt x="46" y="844"/>
                  </a:lnTo>
                  <a:lnTo>
                    <a:pt x="524" y="54"/>
                  </a:lnTo>
                  <a:lnTo>
                    <a:pt x="478" y="28"/>
                  </a:lnTo>
                  <a:lnTo>
                    <a:pt x="589" y="0"/>
                  </a:lnTo>
                  <a:lnTo>
                    <a:pt x="618" y="106"/>
                  </a:lnTo>
                  <a:lnTo>
                    <a:pt x="572" y="80"/>
                  </a:lnTo>
                  <a:lnTo>
                    <a:pt x="94" y="871"/>
                  </a:lnTo>
                  <a:lnTo>
                    <a:pt x="140" y="896"/>
                  </a:lnTo>
                  <a:lnTo>
                    <a:pt x="29" y="924"/>
                  </a:lnTo>
                  <a:close/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48" name="Freeform 20"/>
            <p:cNvSpPr>
              <a:spLocks/>
            </p:cNvSpPr>
            <p:nvPr/>
          </p:nvSpPr>
          <p:spPr bwMode="auto">
            <a:xfrm>
              <a:off x="2615" y="2848"/>
              <a:ext cx="1170" cy="155"/>
            </a:xfrm>
            <a:custGeom>
              <a:avLst/>
              <a:gdLst>
                <a:gd name="T0" fmla="*/ 0 w 1170"/>
                <a:gd name="T1" fmla="*/ 77 h 155"/>
                <a:gd name="T2" fmla="*/ 81 w 1170"/>
                <a:gd name="T3" fmla="*/ 0 h 155"/>
                <a:gd name="T4" fmla="*/ 81 w 1170"/>
                <a:gd name="T5" fmla="*/ 51 h 155"/>
                <a:gd name="T6" fmla="*/ 1088 w 1170"/>
                <a:gd name="T7" fmla="*/ 51 h 155"/>
                <a:gd name="T8" fmla="*/ 1088 w 1170"/>
                <a:gd name="T9" fmla="*/ 0 h 155"/>
                <a:gd name="T10" fmla="*/ 1170 w 1170"/>
                <a:gd name="T11" fmla="*/ 77 h 155"/>
                <a:gd name="T12" fmla="*/ 1088 w 1170"/>
                <a:gd name="T13" fmla="*/ 155 h 155"/>
                <a:gd name="T14" fmla="*/ 1088 w 1170"/>
                <a:gd name="T15" fmla="*/ 104 h 155"/>
                <a:gd name="T16" fmla="*/ 81 w 1170"/>
                <a:gd name="T17" fmla="*/ 104 h 155"/>
                <a:gd name="T18" fmla="*/ 81 w 1170"/>
                <a:gd name="T19" fmla="*/ 155 h 155"/>
                <a:gd name="T20" fmla="*/ 0 w 1170"/>
                <a:gd name="T21" fmla="*/ 77 h 1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70" h="155">
                  <a:moveTo>
                    <a:pt x="0" y="77"/>
                  </a:moveTo>
                  <a:lnTo>
                    <a:pt x="81" y="0"/>
                  </a:lnTo>
                  <a:lnTo>
                    <a:pt x="81" y="51"/>
                  </a:lnTo>
                  <a:lnTo>
                    <a:pt x="1088" y="51"/>
                  </a:lnTo>
                  <a:lnTo>
                    <a:pt x="1088" y="0"/>
                  </a:lnTo>
                  <a:lnTo>
                    <a:pt x="1170" y="77"/>
                  </a:lnTo>
                  <a:lnTo>
                    <a:pt x="1088" y="155"/>
                  </a:lnTo>
                  <a:lnTo>
                    <a:pt x="1088" y="104"/>
                  </a:lnTo>
                  <a:lnTo>
                    <a:pt x="81" y="104"/>
                  </a:lnTo>
                  <a:lnTo>
                    <a:pt x="81" y="155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1736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49" name="Freeform 21"/>
            <p:cNvSpPr>
              <a:spLocks/>
            </p:cNvSpPr>
            <p:nvPr/>
          </p:nvSpPr>
          <p:spPr bwMode="auto">
            <a:xfrm>
              <a:off x="2615" y="2840"/>
              <a:ext cx="1170" cy="155"/>
            </a:xfrm>
            <a:custGeom>
              <a:avLst/>
              <a:gdLst>
                <a:gd name="T0" fmla="*/ 0 w 1170"/>
                <a:gd name="T1" fmla="*/ 77 h 155"/>
                <a:gd name="T2" fmla="*/ 81 w 1170"/>
                <a:gd name="T3" fmla="*/ 0 h 155"/>
                <a:gd name="T4" fmla="*/ 81 w 1170"/>
                <a:gd name="T5" fmla="*/ 51 h 155"/>
                <a:gd name="T6" fmla="*/ 1088 w 1170"/>
                <a:gd name="T7" fmla="*/ 51 h 155"/>
                <a:gd name="T8" fmla="*/ 1088 w 1170"/>
                <a:gd name="T9" fmla="*/ 0 h 155"/>
                <a:gd name="T10" fmla="*/ 1170 w 1170"/>
                <a:gd name="T11" fmla="*/ 77 h 155"/>
                <a:gd name="T12" fmla="*/ 1088 w 1170"/>
                <a:gd name="T13" fmla="*/ 155 h 155"/>
                <a:gd name="T14" fmla="*/ 1088 w 1170"/>
                <a:gd name="T15" fmla="*/ 104 h 155"/>
                <a:gd name="T16" fmla="*/ 81 w 1170"/>
                <a:gd name="T17" fmla="*/ 104 h 155"/>
                <a:gd name="T18" fmla="*/ 81 w 1170"/>
                <a:gd name="T19" fmla="*/ 155 h 155"/>
                <a:gd name="T20" fmla="*/ 0 w 1170"/>
                <a:gd name="T21" fmla="*/ 77 h 1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70" h="155">
                  <a:moveTo>
                    <a:pt x="0" y="77"/>
                  </a:moveTo>
                  <a:lnTo>
                    <a:pt x="81" y="0"/>
                  </a:lnTo>
                  <a:lnTo>
                    <a:pt x="81" y="51"/>
                  </a:lnTo>
                  <a:lnTo>
                    <a:pt x="1088" y="51"/>
                  </a:lnTo>
                  <a:lnTo>
                    <a:pt x="1088" y="0"/>
                  </a:lnTo>
                  <a:lnTo>
                    <a:pt x="1170" y="77"/>
                  </a:lnTo>
                  <a:lnTo>
                    <a:pt x="1088" y="155"/>
                  </a:lnTo>
                  <a:lnTo>
                    <a:pt x="1088" y="104"/>
                  </a:lnTo>
                  <a:lnTo>
                    <a:pt x="81" y="104"/>
                  </a:lnTo>
                  <a:lnTo>
                    <a:pt x="81" y="155"/>
                  </a:lnTo>
                  <a:lnTo>
                    <a:pt x="0" y="77"/>
                  </a:lnTo>
                  <a:close/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50" name="Freeform 22"/>
            <p:cNvSpPr>
              <a:spLocks/>
            </p:cNvSpPr>
            <p:nvPr/>
          </p:nvSpPr>
          <p:spPr bwMode="auto">
            <a:xfrm>
              <a:off x="3810" y="1541"/>
              <a:ext cx="660" cy="924"/>
            </a:xfrm>
            <a:custGeom>
              <a:avLst/>
              <a:gdLst>
                <a:gd name="T0" fmla="*/ 635 w 660"/>
                <a:gd name="T1" fmla="*/ 924 h 924"/>
                <a:gd name="T2" fmla="*/ 523 w 660"/>
                <a:gd name="T3" fmla="*/ 900 h 924"/>
                <a:gd name="T4" fmla="*/ 568 w 660"/>
                <a:gd name="T5" fmla="*/ 872 h 924"/>
                <a:gd name="T6" fmla="*/ 45 w 660"/>
                <a:gd name="T7" fmla="*/ 80 h 924"/>
                <a:gd name="T8" fmla="*/ 0 w 660"/>
                <a:gd name="T9" fmla="*/ 108 h 924"/>
                <a:gd name="T10" fmla="*/ 25 w 660"/>
                <a:gd name="T11" fmla="*/ 0 h 924"/>
                <a:gd name="T12" fmla="*/ 137 w 660"/>
                <a:gd name="T13" fmla="*/ 25 h 924"/>
                <a:gd name="T14" fmla="*/ 92 w 660"/>
                <a:gd name="T15" fmla="*/ 52 h 924"/>
                <a:gd name="T16" fmla="*/ 615 w 660"/>
                <a:gd name="T17" fmla="*/ 845 h 924"/>
                <a:gd name="T18" fmla="*/ 660 w 660"/>
                <a:gd name="T19" fmla="*/ 817 h 924"/>
                <a:gd name="T20" fmla="*/ 635 w 660"/>
                <a:gd name="T21" fmla="*/ 924 h 9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0" h="924">
                  <a:moveTo>
                    <a:pt x="635" y="924"/>
                  </a:moveTo>
                  <a:lnTo>
                    <a:pt x="523" y="900"/>
                  </a:lnTo>
                  <a:lnTo>
                    <a:pt x="568" y="872"/>
                  </a:lnTo>
                  <a:lnTo>
                    <a:pt x="45" y="80"/>
                  </a:lnTo>
                  <a:lnTo>
                    <a:pt x="0" y="108"/>
                  </a:lnTo>
                  <a:lnTo>
                    <a:pt x="25" y="0"/>
                  </a:lnTo>
                  <a:lnTo>
                    <a:pt x="137" y="25"/>
                  </a:lnTo>
                  <a:lnTo>
                    <a:pt x="92" y="52"/>
                  </a:lnTo>
                  <a:lnTo>
                    <a:pt x="615" y="845"/>
                  </a:lnTo>
                  <a:lnTo>
                    <a:pt x="660" y="817"/>
                  </a:lnTo>
                  <a:lnTo>
                    <a:pt x="635" y="924"/>
                  </a:lnTo>
                  <a:close/>
                </a:path>
              </a:pathLst>
            </a:custGeom>
            <a:solidFill>
              <a:srgbClr val="1736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8451" name="Freeform 23"/>
            <p:cNvSpPr>
              <a:spLocks/>
            </p:cNvSpPr>
            <p:nvPr/>
          </p:nvSpPr>
          <p:spPr bwMode="auto">
            <a:xfrm>
              <a:off x="3810" y="1541"/>
              <a:ext cx="660" cy="924"/>
            </a:xfrm>
            <a:custGeom>
              <a:avLst/>
              <a:gdLst>
                <a:gd name="T0" fmla="*/ 635 w 660"/>
                <a:gd name="T1" fmla="*/ 924 h 924"/>
                <a:gd name="T2" fmla="*/ 523 w 660"/>
                <a:gd name="T3" fmla="*/ 900 h 924"/>
                <a:gd name="T4" fmla="*/ 568 w 660"/>
                <a:gd name="T5" fmla="*/ 872 h 924"/>
                <a:gd name="T6" fmla="*/ 45 w 660"/>
                <a:gd name="T7" fmla="*/ 80 h 924"/>
                <a:gd name="T8" fmla="*/ 0 w 660"/>
                <a:gd name="T9" fmla="*/ 108 h 924"/>
                <a:gd name="T10" fmla="*/ 25 w 660"/>
                <a:gd name="T11" fmla="*/ 0 h 924"/>
                <a:gd name="T12" fmla="*/ 137 w 660"/>
                <a:gd name="T13" fmla="*/ 25 h 924"/>
                <a:gd name="T14" fmla="*/ 92 w 660"/>
                <a:gd name="T15" fmla="*/ 52 h 924"/>
                <a:gd name="T16" fmla="*/ 615 w 660"/>
                <a:gd name="T17" fmla="*/ 845 h 924"/>
                <a:gd name="T18" fmla="*/ 660 w 660"/>
                <a:gd name="T19" fmla="*/ 817 h 924"/>
                <a:gd name="T20" fmla="*/ 635 w 660"/>
                <a:gd name="T21" fmla="*/ 924 h 92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0" h="924">
                  <a:moveTo>
                    <a:pt x="635" y="924"/>
                  </a:moveTo>
                  <a:lnTo>
                    <a:pt x="523" y="900"/>
                  </a:lnTo>
                  <a:lnTo>
                    <a:pt x="568" y="872"/>
                  </a:lnTo>
                  <a:lnTo>
                    <a:pt x="45" y="80"/>
                  </a:lnTo>
                  <a:lnTo>
                    <a:pt x="0" y="108"/>
                  </a:lnTo>
                  <a:lnTo>
                    <a:pt x="25" y="0"/>
                  </a:lnTo>
                  <a:lnTo>
                    <a:pt x="137" y="25"/>
                  </a:lnTo>
                  <a:lnTo>
                    <a:pt x="92" y="52"/>
                  </a:lnTo>
                  <a:lnTo>
                    <a:pt x="615" y="845"/>
                  </a:lnTo>
                  <a:lnTo>
                    <a:pt x="660" y="817"/>
                  </a:lnTo>
                  <a:lnTo>
                    <a:pt x="635" y="924"/>
                  </a:lnTo>
                  <a:close/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8439" name="Прямоугольник 22"/>
          <p:cNvSpPr>
            <a:spLocks noChangeArrowheads="1"/>
          </p:cNvSpPr>
          <p:nvPr/>
        </p:nvSpPr>
        <p:spPr bwMode="auto">
          <a:xfrm>
            <a:off x="2919413" y="5416550"/>
            <a:ext cx="63515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/>
              <a:t>Підприємницькі університети – опора «потрійної спіралі»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C0FB6-B7FB-4886-BD56-AF3C8923CB9C}" type="slidenum">
              <a:rPr lang="ru-RU"/>
              <a:pPr/>
              <a:t>9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AcademicLiterature_16x9_TP103431361.potx" id="{2F0AAF73-AE41-486D-B6DC-0985ADE3F2EC}" vid="{EF7BD8ED-D7CC-46AA-8B96-4CA16C4A9ED2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Академическая презентация, макет с лентами и полосками (широкоэкранный формат)</Template>
  <TotalTime>0</TotalTime>
  <Words>684</Words>
  <Application>Microsoft Office PowerPoint</Application>
  <PresentationFormat>Произвольный</PresentationFormat>
  <Paragraphs>111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Euphemia</vt:lpstr>
      <vt:lpstr>Arial</vt:lpstr>
      <vt:lpstr>Plantagenet Cherokee</vt:lpstr>
      <vt:lpstr>Wingdings</vt:lpstr>
      <vt:lpstr>Bookman Old Style</vt:lpstr>
      <vt:lpstr>Academic Literature 16x9</vt:lpstr>
      <vt:lpstr>Проблеми трансформації університетів</vt:lpstr>
      <vt:lpstr>Постановка проблеми</vt:lpstr>
      <vt:lpstr>Нова роль університетів</vt:lpstr>
      <vt:lpstr>Початок трансформації українських університетів</vt:lpstr>
      <vt:lpstr>Трансформація моделей університету</vt:lpstr>
      <vt:lpstr>Концепція «підприємницьких університетів»</vt:lpstr>
      <vt:lpstr>Формування «третьої задачі» університету</vt:lpstr>
      <vt:lpstr>Нова роль університету</vt:lpstr>
      <vt:lpstr>Концепція «потрійної спіралі»</vt:lpstr>
      <vt:lpstr>Сучасні інструменти інноваційної політики у відношенні до українських ВНЗ</vt:lpstr>
      <vt:lpstr>Необхідний мінімум системи трансформації університетів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2015-06-12T22:34:46Z</dcterms:created>
  <dcterms:modified xsi:type="dcterms:W3CDTF">2015-07-09T05:54:30Z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